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6858000" cx="12192000"/>
  <p:notesSz cx="6858000" cy="9144000"/>
  <p:embeddedFontLst>
    <p:embeddedFont>
      <p:font typeface="Quattrocen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0" roundtripDataSignature="AMtx7mh9OaGop8FmoglOZMkks6cGL9fz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83FC5C-7E29-4CCC-B49A-5815A38E79CC}">
  <a:tblStyle styleId="{F383FC5C-7E29-4CCC-B49A-5815A38E79C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QuattrocentoSans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QuattrocentoSans-italic.fntdata"/><Relationship Id="rId23" Type="http://schemas.openxmlformats.org/officeDocument/2006/relationships/slide" Target="slides/slide18.xml"/><Relationship Id="rId67" Type="http://schemas.openxmlformats.org/officeDocument/2006/relationships/font" Target="fonts/QuattrocentoSans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Quattrocento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  <a:defRPr>
                <a:solidFill>
                  <a:srgbClr val="1F386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F7FC"/>
            </a:gs>
            <a:gs pos="47000">
              <a:srgbClr val="A9BEE4"/>
            </a:gs>
            <a:gs pos="100000">
              <a:srgbClr val="0081E2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10" Type="http://schemas.openxmlformats.org/officeDocument/2006/relationships/image" Target="../media/image52.png"/><Relationship Id="rId9" Type="http://schemas.openxmlformats.org/officeDocument/2006/relationships/image" Target="../media/image59.png"/><Relationship Id="rId5" Type="http://schemas.openxmlformats.org/officeDocument/2006/relationships/image" Target="../media/image70.png"/><Relationship Id="rId6" Type="http://schemas.openxmlformats.org/officeDocument/2006/relationships/image" Target="../media/image51.png"/><Relationship Id="rId7" Type="http://schemas.openxmlformats.org/officeDocument/2006/relationships/image" Target="../media/image58.png"/><Relationship Id="rId8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Relationship Id="rId4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0" y="1122363"/>
            <a:ext cx="1219199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Quattrocento Sans"/>
              <a:buNone/>
            </a:pPr>
            <a:r>
              <a:rPr lang="en-US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Quantifying the Commons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None/>
            </a:pPr>
            <a:r>
              <a:rPr lang="en-US">
                <a:solidFill>
                  <a:srgbClr val="1F38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Partner: Creative Commons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Retrieval: Obtain More Data</a:t>
            </a:r>
            <a:endParaRPr/>
          </a:p>
        </p:txBody>
      </p:sp>
      <p:grpSp>
        <p:nvGrpSpPr>
          <p:cNvPr id="210" name="Google Shape;210;p10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211" name="Google Shape;211;p10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212" name="Google Shape;212;p10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213" name="Google Shape;213;p10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214" name="Google Shape;214;p10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0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216" name="Google Shape;216;p10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0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0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219" name="Google Shape;219;p10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0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0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222" name="Google Shape;222;p10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3" name="Google Shape;223;p10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224" name="Google Shape;224;p10"/>
          <p:cNvCxnSpPr>
            <a:stCxn id="214" idx="6"/>
            <a:endCxn id="217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5" name="Google Shape;225;p10"/>
          <p:cNvSpPr/>
          <p:nvPr/>
        </p:nvSpPr>
        <p:spPr>
          <a:xfrm>
            <a:off x="1593455" y="1882607"/>
            <a:ext cx="4587644" cy="294960"/>
          </a:xfrm>
          <a:prstGeom prst="snip1Rect">
            <a:avLst>
              <a:gd fmla="val 16667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Custom Search API</a:t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1593455" y="2898354"/>
            <a:ext cx="4587644" cy="294960"/>
          </a:xfrm>
          <a:prstGeom prst="snip1Rect">
            <a:avLst>
              <a:gd fmla="val 16667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Flickr</a:t>
            </a:r>
            <a:endParaRPr/>
          </a:p>
        </p:txBody>
      </p:sp>
      <p:sp>
        <p:nvSpPr>
          <p:cNvPr id="227" name="Google Shape;227;p10"/>
          <p:cNvSpPr/>
          <p:nvPr/>
        </p:nvSpPr>
        <p:spPr>
          <a:xfrm>
            <a:off x="1606881" y="3717316"/>
            <a:ext cx="4587644" cy="294960"/>
          </a:xfrm>
          <a:prstGeom prst="snip1Rect">
            <a:avLst>
              <a:gd fmla="val 16667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endParaRPr/>
          </a:p>
        </p:txBody>
      </p:sp>
      <p:sp>
        <p:nvSpPr>
          <p:cNvPr id="228" name="Google Shape;228;p10"/>
          <p:cNvSpPr/>
          <p:nvPr/>
        </p:nvSpPr>
        <p:spPr>
          <a:xfrm>
            <a:off x="2024218" y="2177564"/>
            <a:ext cx="4071781" cy="542189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Geographical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Temporal (chronological) data</a:t>
            </a:r>
            <a:endParaRPr/>
          </a:p>
        </p:txBody>
      </p:sp>
      <p:sp>
        <p:nvSpPr>
          <p:cNvPr id="229" name="Google Shape;229;p10"/>
          <p:cNvSpPr/>
          <p:nvPr/>
        </p:nvSpPr>
        <p:spPr>
          <a:xfrm>
            <a:off x="2010792" y="3193313"/>
            <a:ext cx="4071781" cy="350269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Advancements on Deduplication</a:t>
            </a:r>
            <a:endParaRPr/>
          </a:p>
        </p:txBody>
      </p:sp>
      <p:sp>
        <p:nvSpPr>
          <p:cNvPr id="230" name="Google Shape;230;p10"/>
          <p:cNvSpPr/>
          <p:nvPr/>
        </p:nvSpPr>
        <p:spPr>
          <a:xfrm>
            <a:off x="2024218" y="4012275"/>
            <a:ext cx="4071781" cy="294961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Temporal (chronological) data</a:t>
            </a:r>
            <a:endParaRPr/>
          </a:p>
        </p:txBody>
      </p:sp>
      <p:cxnSp>
        <p:nvCxnSpPr>
          <p:cNvPr id="231" name="Google Shape;231;p10"/>
          <p:cNvCxnSpPr>
            <a:stCxn id="217" idx="4"/>
            <a:endCxn id="219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" name="Google Shape;232;p10"/>
          <p:cNvCxnSpPr>
            <a:stCxn id="219" idx="2"/>
            <a:endCxn id="217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Objectives</a:t>
            </a:r>
            <a:endParaRPr/>
          </a:p>
        </p:txBody>
      </p:sp>
      <p:sp>
        <p:nvSpPr>
          <p:cNvPr id="238" name="Google Shape;238;p11"/>
          <p:cNvSpPr txBox="1"/>
          <p:nvPr/>
        </p:nvSpPr>
        <p:spPr>
          <a:xfrm>
            <a:off x="2006082" y="2766218"/>
            <a:ext cx="27432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Quattrocento Sans"/>
              <a:buNone/>
            </a:pPr>
            <a:r>
              <a:rPr lang="en-US" sz="4000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Retrieval</a:t>
            </a:r>
            <a:endParaRPr/>
          </a:p>
        </p:txBody>
      </p:sp>
      <p:sp>
        <p:nvSpPr>
          <p:cNvPr id="239" name="Google Shape;239;p11"/>
          <p:cNvSpPr txBox="1"/>
          <p:nvPr/>
        </p:nvSpPr>
        <p:spPr>
          <a:xfrm>
            <a:off x="4749282" y="2766218"/>
            <a:ext cx="27432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>
                <a:solidFill>
                  <a:srgbClr val="1F38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Visualize</a:t>
            </a:r>
            <a:endParaRPr/>
          </a:p>
        </p:txBody>
      </p:sp>
      <p:cxnSp>
        <p:nvCxnSpPr>
          <p:cNvPr id="240" name="Google Shape;240;p11"/>
          <p:cNvCxnSpPr>
            <a:stCxn id="238" idx="0"/>
            <a:endCxn id="239" idx="0"/>
          </p:cNvCxnSpPr>
          <p:nvPr/>
        </p:nvCxnSpPr>
        <p:spPr>
          <a:xfrm flipH="1" rot="-5400000">
            <a:off x="4748982" y="1394918"/>
            <a:ext cx="600" cy="2743200"/>
          </a:xfrm>
          <a:prstGeom prst="curvedConnector3">
            <a:avLst>
              <a:gd fmla="val -97690665" name="adj1"/>
            </a:avLst>
          </a:prstGeom>
          <a:noFill/>
          <a:ln cap="flat" cmpd="sng" w="28575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" name="Google Shape;241;p11"/>
          <p:cNvCxnSpPr>
            <a:stCxn id="239" idx="2"/>
            <a:endCxn id="238" idx="2"/>
          </p:cNvCxnSpPr>
          <p:nvPr/>
        </p:nvCxnSpPr>
        <p:spPr>
          <a:xfrm rot="5400000">
            <a:off x="4748982" y="2720481"/>
            <a:ext cx="600" cy="2743200"/>
          </a:xfrm>
          <a:prstGeom prst="curvedConnector3">
            <a:avLst>
              <a:gd fmla="val 88359996" name="adj1"/>
            </a:avLst>
          </a:prstGeom>
          <a:noFill/>
          <a:ln cap="flat" cmpd="sng" w="28575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p11"/>
          <p:cNvCxnSpPr/>
          <p:nvPr/>
        </p:nvCxnSpPr>
        <p:spPr>
          <a:xfrm>
            <a:off x="4413380" y="3428999"/>
            <a:ext cx="671804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3" name="Google Shape;243;p11"/>
          <p:cNvSpPr txBox="1"/>
          <p:nvPr/>
        </p:nvSpPr>
        <p:spPr>
          <a:xfrm>
            <a:off x="-158621" y="90289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Quattrocento Sans"/>
              <a:buNone/>
            </a:pPr>
            <a:r>
              <a:rPr lang="en-US" sz="2400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Quantify the Size and Diversity of Commons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Visualization: Engineering Datasets</a:t>
            </a:r>
            <a:endParaRPr/>
          </a:p>
        </p:txBody>
      </p:sp>
      <p:grpSp>
        <p:nvGrpSpPr>
          <p:cNvPr id="249" name="Google Shape;249;p12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250" name="Google Shape;250;p12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251" name="Google Shape;251;p12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252" name="Google Shape;252;p12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2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255" name="Google Shape;255;p12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2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2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258" name="Google Shape;258;p12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2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2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261" name="Google Shape;261;p12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2" name="Google Shape;262;p12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263" name="Google Shape;263;p12"/>
          <p:cNvCxnSpPr>
            <a:stCxn id="253" idx="6"/>
            <a:endCxn id="256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4" name="Google Shape;264;p12"/>
          <p:cNvCxnSpPr>
            <a:stCxn id="256" idx="4"/>
            <a:endCxn id="258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5" name="Google Shape;265;p12"/>
          <p:cNvCxnSpPr>
            <a:stCxn id="258" idx="2"/>
            <a:endCxn id="256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6" name="Google Shape;266;p12"/>
          <p:cNvCxnSpPr>
            <a:stCxn id="256" idx="6"/>
            <a:endCxn id="258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7" name="Google Shape;267;p12"/>
          <p:cNvSpPr/>
          <p:nvPr/>
        </p:nvSpPr>
        <p:spPr>
          <a:xfrm>
            <a:off x="1593456" y="1882607"/>
            <a:ext cx="3711440" cy="294959"/>
          </a:xfrm>
          <a:prstGeom prst="snip1Rect">
            <a:avLst>
              <a:gd fmla="val 16667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Purpose of Presentation</a:t>
            </a:r>
            <a:endParaRPr/>
          </a:p>
        </p:txBody>
      </p:sp>
      <p:sp>
        <p:nvSpPr>
          <p:cNvPr id="268" name="Google Shape;268;p12"/>
          <p:cNvSpPr/>
          <p:nvPr/>
        </p:nvSpPr>
        <p:spPr>
          <a:xfrm>
            <a:off x="2024219" y="2177567"/>
            <a:ext cx="3294103" cy="294959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Exhibition</a:t>
            </a:r>
            <a:endParaRPr/>
          </a:p>
        </p:txBody>
      </p:sp>
      <p:sp>
        <p:nvSpPr>
          <p:cNvPr id="269" name="Google Shape;269;p12"/>
          <p:cNvSpPr/>
          <p:nvPr/>
        </p:nvSpPr>
        <p:spPr>
          <a:xfrm>
            <a:off x="1580030" y="2704170"/>
            <a:ext cx="3711440" cy="294959"/>
          </a:xfrm>
          <a:prstGeom prst="snip1Rect">
            <a:avLst>
              <a:gd fmla="val 16667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New Principles</a:t>
            </a:r>
            <a:endParaRPr/>
          </a:p>
        </p:txBody>
      </p:sp>
      <p:sp>
        <p:nvSpPr>
          <p:cNvPr id="270" name="Google Shape;270;p12"/>
          <p:cNvSpPr/>
          <p:nvPr/>
        </p:nvSpPr>
        <p:spPr>
          <a:xfrm>
            <a:off x="2010793" y="2999130"/>
            <a:ext cx="3294103" cy="929528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Length vs. Area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Analyze across Axes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Stable baselines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Color for inclinations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Visualization: Engineering Datasets</a:t>
            </a:r>
            <a:endParaRPr/>
          </a:p>
        </p:txBody>
      </p:sp>
      <p:grpSp>
        <p:nvGrpSpPr>
          <p:cNvPr id="276" name="Google Shape;276;p13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277" name="Google Shape;277;p13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278" name="Google Shape;278;p13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279" name="Google Shape;279;p13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280" name="Google Shape;280;p13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3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3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3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3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290" name="Google Shape;290;p13"/>
          <p:cNvCxnSpPr>
            <a:stCxn id="280" idx="6"/>
            <a:endCxn id="283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1" name="Google Shape;291;p13"/>
          <p:cNvCxnSpPr>
            <a:stCxn id="283" idx="4"/>
            <a:endCxn id="285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2" name="Google Shape;292;p13"/>
          <p:cNvCxnSpPr>
            <a:stCxn id="285" idx="2"/>
            <a:endCxn id="283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3" name="Google Shape;293;p13"/>
          <p:cNvCxnSpPr>
            <a:stCxn id="283" idx="6"/>
            <a:endCxn id="285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94" name="Google Shape;2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22" y="1897293"/>
            <a:ext cx="5999778" cy="1748679"/>
          </a:xfrm>
          <a:prstGeom prst="rect">
            <a:avLst/>
          </a:prstGeom>
          <a:noFill/>
          <a:ln cap="flat" cmpd="sng" w="2857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0761" y="3837089"/>
            <a:ext cx="3996039" cy="2550977"/>
          </a:xfrm>
          <a:prstGeom prst="rect">
            <a:avLst/>
          </a:prstGeom>
          <a:noFill/>
          <a:ln cap="flat" cmpd="sng" w="2857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Visualization: Engineering Datasets</a:t>
            </a:r>
            <a:endParaRPr/>
          </a:p>
        </p:txBody>
      </p:sp>
      <p:grpSp>
        <p:nvGrpSpPr>
          <p:cNvPr id="301" name="Google Shape;301;p14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302" name="Google Shape;302;p14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303" name="Google Shape;303;p14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304" name="Google Shape;304;p14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305" name="Google Shape;305;p14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4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4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4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" name="Google Shape;314;p14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315" name="Google Shape;315;p14"/>
          <p:cNvCxnSpPr>
            <a:stCxn id="305" idx="6"/>
            <a:endCxn id="308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6" name="Google Shape;316;p14"/>
          <p:cNvCxnSpPr>
            <a:stCxn id="308" idx="4"/>
            <a:endCxn id="310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7" name="Google Shape;317;p14"/>
          <p:cNvCxnSpPr>
            <a:stCxn id="310" idx="2"/>
            <a:endCxn id="308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8" name="Google Shape;318;p14"/>
          <p:cNvCxnSpPr>
            <a:stCxn id="308" idx="6"/>
            <a:endCxn id="310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19" name="Google Shape;3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338" y="1801081"/>
            <a:ext cx="5419725" cy="4076700"/>
          </a:xfrm>
          <a:prstGeom prst="rect">
            <a:avLst/>
          </a:prstGeom>
          <a:noFill/>
          <a:ln cap="flat" cmpd="sng" w="38100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Visualization: Engineering Datasets</a:t>
            </a:r>
            <a:endParaRPr/>
          </a:p>
        </p:txBody>
      </p:sp>
      <p:grpSp>
        <p:nvGrpSpPr>
          <p:cNvPr id="325" name="Google Shape;325;p15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326" name="Google Shape;326;p15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327" name="Google Shape;327;p15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328" name="Google Shape;328;p15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329" name="Google Shape;329;p15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5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5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5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8" name="Google Shape;338;p15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339" name="Google Shape;339;p15"/>
          <p:cNvCxnSpPr>
            <a:stCxn id="329" idx="6"/>
            <a:endCxn id="332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0" name="Google Shape;340;p15"/>
          <p:cNvCxnSpPr>
            <a:stCxn id="332" idx="4"/>
            <a:endCxn id="334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1" name="Google Shape;341;p15"/>
          <p:cNvCxnSpPr>
            <a:stCxn id="334" idx="2"/>
            <a:endCxn id="332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2" name="Google Shape;342;p15"/>
          <p:cNvCxnSpPr>
            <a:stCxn id="332" idx="6"/>
            <a:endCxn id="334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43" name="Google Shape;343;p15"/>
          <p:cNvPicPr preferRelativeResize="0"/>
          <p:nvPr/>
        </p:nvPicPr>
        <p:blipFill rotWithShape="1">
          <a:blip r:embed="rId3">
            <a:alphaModFix/>
          </a:blip>
          <a:srcRect b="0" l="0" r="20549" t="0"/>
          <a:stretch/>
        </p:blipFill>
        <p:spPr>
          <a:xfrm>
            <a:off x="449916" y="2080661"/>
            <a:ext cx="6621707" cy="3600450"/>
          </a:xfrm>
          <a:prstGeom prst="rect">
            <a:avLst/>
          </a:prstGeom>
          <a:noFill/>
          <a:ln cap="flat" cmpd="sng" w="38100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Visualization: Flickr and OTL Datasets</a:t>
            </a:r>
            <a:endParaRPr/>
          </a:p>
        </p:txBody>
      </p:sp>
      <p:pic>
        <p:nvPicPr>
          <p:cNvPr id="349" name="Google Shape;3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221" y="1900108"/>
            <a:ext cx="5159039" cy="223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221" y="4341935"/>
            <a:ext cx="6303057" cy="2255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16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352" name="Google Shape;352;p16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353" name="Google Shape;353;p16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354" name="Google Shape;354;p16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355" name="Google Shape;355;p16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6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6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6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" name="Google Shape;364;p16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365" name="Google Shape;365;p16"/>
          <p:cNvCxnSpPr>
            <a:stCxn id="355" idx="6"/>
            <a:endCxn id="358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6" name="Google Shape;366;p16"/>
          <p:cNvCxnSpPr>
            <a:stCxn id="358" idx="4"/>
            <a:endCxn id="360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7" name="Google Shape;367;p16"/>
          <p:cNvCxnSpPr>
            <a:stCxn id="360" idx="2"/>
            <a:endCxn id="358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8" name="Google Shape;368;p16"/>
          <p:cNvCxnSpPr>
            <a:stCxn id="358" idx="6"/>
            <a:endCxn id="360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Visualization: Flickr</a:t>
            </a:r>
            <a:endParaRPr/>
          </a:p>
        </p:txBody>
      </p:sp>
      <p:grpSp>
        <p:nvGrpSpPr>
          <p:cNvPr id="374" name="Google Shape;374;p17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375" name="Google Shape;375;p17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376" name="Google Shape;376;p17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377" name="Google Shape;377;p17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378" name="Google Shape;378;p17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7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380" name="Google Shape;380;p17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7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7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383" name="Google Shape;383;p17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7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7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386" name="Google Shape;386;p17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87;p17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388" name="Google Shape;388;p17"/>
          <p:cNvCxnSpPr>
            <a:stCxn id="378" idx="6"/>
            <a:endCxn id="381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89" name="Google Shape;389;p17"/>
          <p:cNvCxnSpPr>
            <a:stCxn id="381" idx="4"/>
            <a:endCxn id="383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0" name="Google Shape;390;p17"/>
          <p:cNvCxnSpPr>
            <a:stCxn id="383" idx="2"/>
            <a:endCxn id="381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1" name="Google Shape;391;p17"/>
          <p:cNvCxnSpPr>
            <a:stCxn id="381" idx="6"/>
            <a:endCxn id="383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92" name="Google Shape;3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835" y="1515308"/>
            <a:ext cx="5482661" cy="485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Visualization: Flickr</a:t>
            </a:r>
            <a:endParaRPr/>
          </a:p>
        </p:txBody>
      </p:sp>
      <p:grpSp>
        <p:nvGrpSpPr>
          <p:cNvPr id="398" name="Google Shape;398;p18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399" name="Google Shape;399;p18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400" name="Google Shape;400;p18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401" name="Google Shape;401;p18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402" name="Google Shape;402;p18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18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8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8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8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1" name="Google Shape;411;p18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412" name="Google Shape;412;p18"/>
          <p:cNvCxnSpPr>
            <a:stCxn id="402" idx="6"/>
            <a:endCxn id="405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3" name="Google Shape;413;p18"/>
          <p:cNvCxnSpPr>
            <a:stCxn id="405" idx="4"/>
            <a:endCxn id="407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4" name="Google Shape;414;p18"/>
          <p:cNvCxnSpPr>
            <a:stCxn id="407" idx="2"/>
            <a:endCxn id="405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5" name="Google Shape;415;p18"/>
          <p:cNvCxnSpPr>
            <a:stCxn id="405" idx="6"/>
            <a:endCxn id="407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16" name="Google Shape;4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661" y="1618500"/>
            <a:ext cx="5253351" cy="464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54" y="622463"/>
            <a:ext cx="10734492" cy="5613074"/>
          </a:xfrm>
          <a:prstGeom prst="rect">
            <a:avLst/>
          </a:prstGeom>
          <a:noFill/>
          <a:ln cap="flat" cmpd="sng" w="952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"/>
          <p:cNvGrpSpPr/>
          <p:nvPr/>
        </p:nvGrpSpPr>
        <p:grpSpPr>
          <a:xfrm>
            <a:off x="1782144" y="718458"/>
            <a:ext cx="8431768" cy="4760690"/>
            <a:chOff x="1782145" y="765111"/>
            <a:chExt cx="8431768" cy="4634782"/>
          </a:xfrm>
        </p:grpSpPr>
        <p:sp>
          <p:nvSpPr>
            <p:cNvPr id="91" name="Google Shape;91;p2"/>
            <p:cNvSpPr/>
            <p:nvPr/>
          </p:nvSpPr>
          <p:spPr>
            <a:xfrm>
              <a:off x="2230016" y="765111"/>
              <a:ext cx="2332653" cy="223001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 presenting now, Hi</a:t>
              </a:r>
              <a:endParaRPr/>
            </a:p>
          </p:txBody>
        </p:sp>
        <p:sp>
          <p:nvSpPr>
            <p:cNvPr id="92" name="Google Shape;92;p2"/>
            <p:cNvSpPr txBox="1"/>
            <p:nvPr/>
          </p:nvSpPr>
          <p:spPr>
            <a:xfrm>
              <a:off x="1978090" y="3142570"/>
              <a:ext cx="2836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7F6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Dun-Ming Huang</a:t>
              </a: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782145" y="3632036"/>
              <a:ext cx="3228394" cy="17678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Retrieval Process for all Platforms except Flickr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Visualization on all Platforms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 of License Classifier on Google webpages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Deliverable: 13 Blog posts (130~150 minutes of read), poster, video and in-person presentation</a:t>
              </a:r>
              <a:endParaRPr/>
            </a:p>
          </p:txBody>
        </p:sp>
        <p:sp>
          <p:nvSpPr>
            <p:cNvPr id="94" name="Google Shape;94;p2"/>
            <p:cNvSpPr txBox="1"/>
            <p:nvPr/>
          </p:nvSpPr>
          <p:spPr>
            <a:xfrm>
              <a:off x="7377407" y="3142570"/>
              <a:ext cx="2836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7F6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Shuran Yang</a:t>
              </a:r>
              <a:endParaRPr/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7377406" y="3632036"/>
              <a:ext cx="2836506" cy="1558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Retrieval Process on Flickr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Visualization on Flickr, Open Textbook Library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 for License Classifier on Flickr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Deliverable: Blog post, poster</a:t>
              </a:r>
              <a:endParaRPr/>
            </a:p>
          </p:txBody>
        </p:sp>
      </p:grp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7742" l="0" r="0" t="15045"/>
          <a:stretch/>
        </p:blipFill>
        <p:spPr>
          <a:xfrm>
            <a:off x="7600513" y="614283"/>
            <a:ext cx="2390289" cy="249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54" y="994875"/>
            <a:ext cx="10734492" cy="4868250"/>
          </a:xfrm>
          <a:prstGeom prst="rect">
            <a:avLst/>
          </a:prstGeom>
          <a:noFill/>
          <a:ln cap="flat" cmpd="sng" w="952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1"/>
          <p:cNvGrpSpPr/>
          <p:nvPr/>
        </p:nvGrpSpPr>
        <p:grpSpPr>
          <a:xfrm>
            <a:off x="628314" y="847335"/>
            <a:ext cx="10935370" cy="5163329"/>
            <a:chOff x="675742" y="1035698"/>
            <a:chExt cx="10935370" cy="5163329"/>
          </a:xfrm>
        </p:grpSpPr>
        <p:pic>
          <p:nvPicPr>
            <p:cNvPr id="432" name="Google Shape;43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5742" y="1229454"/>
              <a:ext cx="4746931" cy="4775816"/>
            </a:xfrm>
            <a:prstGeom prst="rect">
              <a:avLst/>
            </a:prstGeom>
            <a:noFill/>
            <a:ln cap="flat" cmpd="sng" w="9525">
              <a:solidFill>
                <a:srgbClr val="20386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33" name="Google Shape;43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9461" y="3704723"/>
              <a:ext cx="6110078" cy="2494304"/>
            </a:xfrm>
            <a:prstGeom prst="rect">
              <a:avLst/>
            </a:prstGeom>
            <a:noFill/>
            <a:ln cap="flat" cmpd="sng" w="9525">
              <a:solidFill>
                <a:srgbClr val="20386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34" name="Google Shape;434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89461" y="1035698"/>
              <a:ext cx="6121651" cy="2586331"/>
            </a:xfrm>
            <a:prstGeom prst="rect">
              <a:avLst/>
            </a:prstGeom>
            <a:noFill/>
            <a:ln cap="flat" cmpd="sng" w="9525">
              <a:solidFill>
                <a:srgbClr val="203864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2"/>
          <p:cNvGrpSpPr/>
          <p:nvPr/>
        </p:nvGrpSpPr>
        <p:grpSpPr>
          <a:xfrm>
            <a:off x="396551" y="233445"/>
            <a:ext cx="11398897" cy="6391110"/>
            <a:chOff x="429208" y="-571160"/>
            <a:chExt cx="11398897" cy="6391110"/>
          </a:xfrm>
        </p:grpSpPr>
        <p:pic>
          <p:nvPicPr>
            <p:cNvPr id="440" name="Google Shape;440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66101" y="3890408"/>
              <a:ext cx="6362004" cy="1929542"/>
            </a:xfrm>
            <a:prstGeom prst="rect">
              <a:avLst/>
            </a:prstGeom>
            <a:noFill/>
            <a:ln cap="flat" cmpd="sng" w="9525">
              <a:solidFill>
                <a:srgbClr val="20386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41" name="Google Shape;44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9208" y="3890408"/>
              <a:ext cx="4861249" cy="1929541"/>
            </a:xfrm>
            <a:prstGeom prst="rect">
              <a:avLst/>
            </a:prstGeom>
            <a:noFill/>
            <a:ln cap="flat" cmpd="sng" w="9525">
              <a:solidFill>
                <a:srgbClr val="20386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42" name="Google Shape;442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14198" y="-571160"/>
              <a:ext cx="8814314" cy="4324814"/>
            </a:xfrm>
            <a:prstGeom prst="rect">
              <a:avLst/>
            </a:prstGeom>
            <a:noFill/>
            <a:ln cap="flat" cmpd="sng" w="9525">
              <a:solidFill>
                <a:srgbClr val="203864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161" y="1527671"/>
            <a:ext cx="5979678" cy="496520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Visualization: Platform-wise Analysis, Flickr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5727" y="1548880"/>
            <a:ext cx="5360546" cy="442720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Visualization: Platform-wise Analysis, Flickr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52" y="1877088"/>
            <a:ext cx="7927873" cy="363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5720" y="2576160"/>
            <a:ext cx="3301638" cy="372077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Visualization: Platform-wise Analysis, Flickr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5486" y="1690688"/>
            <a:ext cx="5605136" cy="3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378" y="3100977"/>
            <a:ext cx="6002850" cy="273677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Visualization: Platform-wise Analysis, O.E.R.s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684" y="775855"/>
            <a:ext cx="9628632" cy="5306289"/>
          </a:xfrm>
          <a:prstGeom prst="rect">
            <a:avLst/>
          </a:prstGeom>
          <a:noFill/>
          <a:ln cap="flat" cmpd="sng" w="952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p28"/>
          <p:cNvCxnSpPr>
            <a:stCxn id="479" idx="2"/>
            <a:endCxn id="480" idx="2"/>
          </p:cNvCxnSpPr>
          <p:nvPr/>
        </p:nvCxnSpPr>
        <p:spPr>
          <a:xfrm flipH="1" rot="-5400000">
            <a:off x="6144100" y="1294131"/>
            <a:ext cx="6300" cy="5601600"/>
          </a:xfrm>
          <a:prstGeom prst="curvedConnector3">
            <a:avLst>
              <a:gd fmla="val 17355040" name="adj1"/>
            </a:avLst>
          </a:prstGeom>
          <a:noFill/>
          <a:ln cap="flat" cmpd="sng" w="28575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1" name="Google Shape;48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Objectives</a:t>
            </a:r>
            <a:endParaRPr/>
          </a:p>
        </p:txBody>
      </p:sp>
      <p:grpSp>
        <p:nvGrpSpPr>
          <p:cNvPr id="482" name="Google Shape;482;p28"/>
          <p:cNvGrpSpPr/>
          <p:nvPr/>
        </p:nvGrpSpPr>
        <p:grpSpPr>
          <a:xfrm>
            <a:off x="1974850" y="2766218"/>
            <a:ext cx="8344937" cy="1331913"/>
            <a:chOff x="2118049" y="2859524"/>
            <a:chExt cx="8344937" cy="1331913"/>
          </a:xfrm>
        </p:grpSpPr>
        <p:sp>
          <p:nvSpPr>
            <p:cNvPr id="479" name="Google Shape;479;p28"/>
            <p:cNvSpPr txBox="1"/>
            <p:nvPr/>
          </p:nvSpPr>
          <p:spPr>
            <a:xfrm>
              <a:off x="2118049" y="2859524"/>
              <a:ext cx="2743200" cy="1325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4000"/>
                <a:buFont typeface="Quattrocento Sans"/>
                <a:buNone/>
              </a:pPr>
              <a:r>
                <a:rPr lang="en-US" sz="4000">
                  <a:solidFill>
                    <a:srgbClr val="2F549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Retrieval</a:t>
              </a:r>
              <a:endParaRPr/>
            </a:p>
          </p:txBody>
        </p:sp>
        <p:sp>
          <p:nvSpPr>
            <p:cNvPr id="483" name="Google Shape;483;p28"/>
            <p:cNvSpPr txBox="1"/>
            <p:nvPr/>
          </p:nvSpPr>
          <p:spPr>
            <a:xfrm>
              <a:off x="4861249" y="2859524"/>
              <a:ext cx="2743200" cy="1325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597"/>
                </a:buClr>
                <a:buSzPts val="4000"/>
                <a:buFont typeface="Quattrocento Sans"/>
                <a:buNone/>
              </a:pPr>
              <a:r>
                <a:rPr lang="en-US" sz="4000">
                  <a:solidFill>
                    <a:srgbClr val="2F559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Visualize</a:t>
              </a:r>
              <a:endParaRPr/>
            </a:p>
          </p:txBody>
        </p:sp>
        <p:cxnSp>
          <p:nvCxnSpPr>
            <p:cNvPr id="484" name="Google Shape;484;p28"/>
            <p:cNvCxnSpPr>
              <a:stCxn id="479" idx="0"/>
              <a:endCxn id="483" idx="0"/>
            </p:cNvCxnSpPr>
            <p:nvPr/>
          </p:nvCxnSpPr>
          <p:spPr>
            <a:xfrm flipH="1" rot="-5400000">
              <a:off x="4860949" y="1488224"/>
              <a:ext cx="600" cy="2743200"/>
            </a:xfrm>
            <a:prstGeom prst="curvedConnector3">
              <a:avLst>
                <a:gd fmla="val 3930614" name="adj1"/>
              </a:avLst>
            </a:prstGeom>
            <a:noFill/>
            <a:ln cap="flat" cmpd="sng" w="28575">
              <a:solidFill>
                <a:srgbClr val="2E75B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85" name="Google Shape;485;p28"/>
            <p:cNvCxnSpPr/>
            <p:nvPr/>
          </p:nvCxnSpPr>
          <p:spPr>
            <a:xfrm>
              <a:off x="4525347" y="3522305"/>
              <a:ext cx="671804" cy="0"/>
            </a:xfrm>
            <a:prstGeom prst="straightConnector1">
              <a:avLst/>
            </a:prstGeom>
            <a:noFill/>
            <a:ln cap="flat" cmpd="sng" w="38100">
              <a:solidFill>
                <a:srgbClr val="2E75B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80" name="Google Shape;480;p28"/>
            <p:cNvSpPr txBox="1"/>
            <p:nvPr/>
          </p:nvSpPr>
          <p:spPr>
            <a:xfrm>
              <a:off x="7719786" y="2865874"/>
              <a:ext cx="2743200" cy="1325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4000"/>
                <a:buFont typeface="Quattrocento Sans"/>
                <a:buNone/>
              </a:pPr>
              <a:r>
                <a:rPr lang="en-US" sz="4000">
                  <a:solidFill>
                    <a:srgbClr val="1F386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  <p:cxnSp>
          <p:nvCxnSpPr>
            <p:cNvPr id="486" name="Google Shape;486;p28"/>
            <p:cNvCxnSpPr/>
            <p:nvPr/>
          </p:nvCxnSpPr>
          <p:spPr>
            <a:xfrm>
              <a:off x="7281247" y="3528655"/>
              <a:ext cx="671804" cy="0"/>
            </a:xfrm>
            <a:prstGeom prst="straightConnector1">
              <a:avLst/>
            </a:prstGeom>
            <a:noFill/>
            <a:ln cap="flat" cmpd="sng" w="38100">
              <a:solidFill>
                <a:srgbClr val="20386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87" name="Google Shape;487;p28"/>
            <p:cNvCxnSpPr>
              <a:stCxn id="483" idx="2"/>
              <a:endCxn id="479" idx="2"/>
            </p:cNvCxnSpPr>
            <p:nvPr/>
          </p:nvCxnSpPr>
          <p:spPr>
            <a:xfrm rot="5400000">
              <a:off x="4860949" y="2813787"/>
              <a:ext cx="600" cy="2743200"/>
            </a:xfrm>
            <a:prstGeom prst="curvedConnector3">
              <a:avLst>
                <a:gd fmla="val 4959181" name="adj1"/>
              </a:avLst>
            </a:prstGeom>
            <a:noFill/>
            <a:ln cap="flat" cmpd="sng" w="28575">
              <a:solidFill>
                <a:srgbClr val="2E75B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488" name="Google Shape;488;p28"/>
          <p:cNvSpPr txBox="1"/>
          <p:nvPr/>
        </p:nvSpPr>
        <p:spPr>
          <a:xfrm>
            <a:off x="-158621" y="90289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Quattrocento Sans"/>
              <a:buNone/>
            </a:pPr>
            <a:r>
              <a:rPr lang="en-US" sz="2400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Quantify the Size and Diversity of Commons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Deciding a Question</a:t>
            </a:r>
            <a:endParaRPr/>
          </a:p>
        </p:txBody>
      </p:sp>
      <p:grpSp>
        <p:nvGrpSpPr>
          <p:cNvPr id="494" name="Google Shape;494;p29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495" name="Google Shape;495;p29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496" name="Google Shape;496;p29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497" name="Google Shape;497;p29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498" name="Google Shape;498;p29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9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500" name="Google Shape;500;p29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9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9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503" name="Google Shape;503;p29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9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506" name="Google Shape;506;p29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" name="Google Shape;507;p29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508" name="Google Shape;508;p29"/>
          <p:cNvCxnSpPr>
            <a:stCxn id="498" idx="6"/>
            <a:endCxn id="501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9" name="Google Shape;509;p29"/>
          <p:cNvCxnSpPr>
            <a:stCxn id="501" idx="4"/>
            <a:endCxn id="503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0" name="Google Shape;510;p29"/>
          <p:cNvCxnSpPr>
            <a:stCxn id="503" idx="2"/>
            <a:endCxn id="501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1" name="Google Shape;511;p29"/>
          <p:cNvCxnSpPr>
            <a:stCxn id="501" idx="6"/>
            <a:endCxn id="503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2" name="Google Shape;512;p29"/>
          <p:cNvCxnSpPr>
            <a:stCxn id="503" idx="2"/>
            <a:endCxn id="500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3" name="Google Shape;513;p29"/>
          <p:cNvCxnSpPr>
            <a:stCxn id="500" idx="0"/>
            <a:endCxn id="498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4" name="Google Shape;514;p29"/>
          <p:cNvCxnSpPr>
            <a:stCxn id="503" idx="2"/>
            <a:endCxn id="504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15" name="Google Shape;515;p29"/>
          <p:cNvSpPr/>
          <p:nvPr/>
        </p:nvSpPr>
        <p:spPr>
          <a:xfrm>
            <a:off x="1367098" y="2080661"/>
            <a:ext cx="4728764" cy="294959"/>
          </a:xfrm>
          <a:prstGeom prst="snip1Rect">
            <a:avLst>
              <a:gd fmla="val 16667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797861" y="2375620"/>
            <a:ext cx="4298000" cy="16366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1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797861" y="4356130"/>
            <a:ext cx="4298000" cy="2035339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 this model, given a webpage’s content, classify it among the licenses: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by, by-sa, by-nc, by-nc-nd, by-nc-sa, by-nd, publicdomain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i="1" lang="en-US" sz="2000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top k accuracy</a:t>
            </a: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as main metric, as this is a recommendation system.</a:t>
            </a:r>
            <a:endParaRPr/>
          </a:p>
        </p:txBody>
      </p:sp>
      <p:cxnSp>
        <p:nvCxnSpPr>
          <p:cNvPr id="518" name="Google Shape;518;p29"/>
          <p:cNvCxnSpPr>
            <a:stCxn id="516" idx="2"/>
            <a:endCxn id="517" idx="0"/>
          </p:cNvCxnSpPr>
          <p:nvPr/>
        </p:nvCxnSpPr>
        <p:spPr>
          <a:xfrm>
            <a:off x="3946861" y="4012275"/>
            <a:ext cx="0" cy="3438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Objectives</a:t>
            </a:r>
            <a:endParaRPr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0177" y="1618452"/>
            <a:ext cx="6551645" cy="487442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Acquiring Dataset</a:t>
            </a:r>
            <a:endParaRPr/>
          </a:p>
        </p:txBody>
      </p:sp>
      <p:grpSp>
        <p:nvGrpSpPr>
          <p:cNvPr id="524" name="Google Shape;524;p30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525" name="Google Shape;525;p30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526" name="Google Shape;526;p30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527" name="Google Shape;527;p30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528" name="Google Shape;528;p30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0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530" name="Google Shape;530;p30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0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0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533" name="Google Shape;533;p30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0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30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536" name="Google Shape;536;p30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7" name="Google Shape;537;p30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538" name="Google Shape;538;p30"/>
          <p:cNvCxnSpPr>
            <a:stCxn id="528" idx="6"/>
            <a:endCxn id="531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9" name="Google Shape;539;p30"/>
          <p:cNvCxnSpPr>
            <a:stCxn id="531" idx="4"/>
            <a:endCxn id="533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" name="Google Shape;540;p30"/>
          <p:cNvCxnSpPr>
            <a:stCxn id="533" idx="2"/>
            <a:endCxn id="531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1" name="Google Shape;541;p30"/>
          <p:cNvCxnSpPr>
            <a:stCxn id="531" idx="6"/>
            <a:endCxn id="533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2" name="Google Shape;542;p30"/>
          <p:cNvCxnSpPr>
            <a:stCxn id="533" idx="2"/>
            <a:endCxn id="530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3" name="Google Shape;543;p30"/>
          <p:cNvCxnSpPr>
            <a:stCxn id="530" idx="0"/>
            <a:endCxn id="528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4" name="Google Shape;544;p30"/>
          <p:cNvCxnSpPr>
            <a:stCxn id="533" idx="2"/>
            <a:endCxn id="534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" name="Google Shape;545;p30"/>
          <p:cNvCxnSpPr>
            <a:stCxn id="528" idx="0"/>
            <a:endCxn id="531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46" name="Google Shape;5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521" y="1688501"/>
            <a:ext cx="3232135" cy="2251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monCrawl · GitHub" id="547" name="Google Shape;54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910" y="4343577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3179" y="3059297"/>
            <a:ext cx="2849057" cy="3466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30"/>
          <p:cNvCxnSpPr>
            <a:stCxn id="546" idx="2"/>
            <a:endCxn id="547" idx="0"/>
          </p:cNvCxnSpPr>
          <p:nvPr/>
        </p:nvCxnSpPr>
        <p:spPr>
          <a:xfrm rot="5400000">
            <a:off x="1781388" y="3901331"/>
            <a:ext cx="403200" cy="481200"/>
          </a:xfrm>
          <a:prstGeom prst="curvedConnector3">
            <a:avLst>
              <a:gd fmla="val 40750" name="adj1"/>
            </a:avLst>
          </a:prstGeom>
          <a:noFill/>
          <a:ln cap="flat" cmpd="sng" w="28575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0" name="Google Shape;550;p30"/>
          <p:cNvCxnSpPr>
            <a:stCxn id="547" idx="3"/>
            <a:endCxn id="548" idx="1"/>
          </p:cNvCxnSpPr>
          <p:nvPr/>
        </p:nvCxnSpPr>
        <p:spPr>
          <a:xfrm flipH="1" rot="10800000">
            <a:off x="2694910" y="4792677"/>
            <a:ext cx="1328400" cy="503400"/>
          </a:xfrm>
          <a:prstGeom prst="curvedConnector3">
            <a:avLst>
              <a:gd fmla="val 90734" name="adj1"/>
            </a:avLst>
          </a:prstGeom>
          <a:noFill/>
          <a:ln cap="flat" cmpd="sng" w="28575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"/>
          <p:cNvSpPr txBox="1"/>
          <p:nvPr>
            <p:ph type="title"/>
          </p:nvPr>
        </p:nvSpPr>
        <p:spPr>
          <a:xfrm>
            <a:off x="838200" y="3184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Acquiring Dataset</a:t>
            </a:r>
            <a:endParaRPr/>
          </a:p>
        </p:txBody>
      </p:sp>
      <p:grpSp>
        <p:nvGrpSpPr>
          <p:cNvPr id="556" name="Google Shape;556;p31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557" name="Google Shape;557;p31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558" name="Google Shape;558;p31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559" name="Google Shape;559;p31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560" name="Google Shape;560;p31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1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562" name="Google Shape;562;p31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1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1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9" name="Google Shape;569;p31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570" name="Google Shape;570;p31"/>
          <p:cNvCxnSpPr>
            <a:stCxn id="560" idx="6"/>
            <a:endCxn id="563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1" name="Google Shape;571;p31"/>
          <p:cNvCxnSpPr>
            <a:stCxn id="563" idx="4"/>
            <a:endCxn id="565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2" name="Google Shape;572;p31"/>
          <p:cNvCxnSpPr>
            <a:stCxn id="565" idx="2"/>
            <a:endCxn id="563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3" name="Google Shape;573;p31"/>
          <p:cNvCxnSpPr>
            <a:stCxn id="563" idx="6"/>
            <a:endCxn id="565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4" name="Google Shape;574;p31"/>
          <p:cNvCxnSpPr>
            <a:stCxn id="565" idx="2"/>
            <a:endCxn id="562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" name="Google Shape;575;p31"/>
          <p:cNvCxnSpPr>
            <a:stCxn id="562" idx="0"/>
            <a:endCxn id="560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6" name="Google Shape;576;p31"/>
          <p:cNvCxnSpPr>
            <a:stCxn id="565" idx="2"/>
            <a:endCxn id="566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7" name="Google Shape;577;p31"/>
          <p:cNvCxnSpPr>
            <a:stCxn id="560" idx="0"/>
            <a:endCxn id="563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8" name="Google Shape;578;p31"/>
          <p:cNvCxnSpPr>
            <a:stCxn id="563" idx="6"/>
            <a:endCxn id="568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79" name="Google Shape;5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484" y="2459593"/>
            <a:ext cx="6082210" cy="245903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EDA</a:t>
            </a:r>
            <a:endParaRPr/>
          </a:p>
        </p:txBody>
      </p:sp>
      <p:grpSp>
        <p:nvGrpSpPr>
          <p:cNvPr id="585" name="Google Shape;585;p32"/>
          <p:cNvGrpSpPr/>
          <p:nvPr/>
        </p:nvGrpSpPr>
        <p:grpSpPr>
          <a:xfrm>
            <a:off x="7326937" y="2116693"/>
            <a:ext cx="4298000" cy="3144832"/>
            <a:chOff x="7055800" y="2088534"/>
            <a:chExt cx="4298000" cy="3144832"/>
          </a:xfrm>
        </p:grpSpPr>
        <p:sp>
          <p:nvSpPr>
            <p:cNvPr id="586" name="Google Shape;586;p32"/>
            <p:cNvSpPr/>
            <p:nvPr/>
          </p:nvSpPr>
          <p:spPr>
            <a:xfrm>
              <a:off x="7055800" y="2088534"/>
              <a:ext cx="4298000" cy="498837"/>
            </a:xfrm>
            <a:prstGeom prst="rect">
              <a:avLst/>
            </a:prstGeom>
            <a:solidFill>
              <a:srgbClr val="9984E8">
                <a:alpha val="56862"/>
              </a:srgbClr>
            </a:solidFill>
            <a:ln cap="flat" cmpd="sng" w="38100">
              <a:solidFill>
                <a:srgbClr val="20386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Webpage Content</a:t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055800" y="2966315"/>
              <a:ext cx="4298000" cy="498837"/>
            </a:xfrm>
            <a:prstGeom prst="rect">
              <a:avLst/>
            </a:prstGeom>
            <a:solidFill>
              <a:srgbClr val="9984E8">
                <a:alpha val="56862"/>
              </a:srgbClr>
            </a:solidFill>
            <a:ln cap="flat" cmpd="sng" w="38100">
              <a:solidFill>
                <a:srgbClr val="20386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Preprocessing</a:t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7055800" y="3844096"/>
              <a:ext cx="4298000" cy="498837"/>
            </a:xfrm>
            <a:prstGeom prst="rect">
              <a:avLst/>
            </a:prstGeom>
            <a:solidFill>
              <a:srgbClr val="9984E8">
                <a:alpha val="56862"/>
              </a:srgbClr>
            </a:solidFill>
            <a:ln cap="flat" cmpd="sng" w="38100">
              <a:solidFill>
                <a:srgbClr val="20386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Model Selection and Training</a:t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7055800" y="4734529"/>
              <a:ext cx="4298000" cy="498837"/>
            </a:xfrm>
            <a:prstGeom prst="rect">
              <a:avLst/>
            </a:prstGeom>
            <a:solidFill>
              <a:srgbClr val="9984E8">
                <a:alpha val="56862"/>
              </a:srgbClr>
            </a:solidFill>
            <a:ln cap="flat" cmpd="sng" w="38100">
              <a:solidFill>
                <a:srgbClr val="20386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 Model Complete</a:t>
              </a:r>
              <a:endParaRPr/>
            </a:p>
          </p:txBody>
        </p:sp>
        <p:cxnSp>
          <p:nvCxnSpPr>
            <p:cNvPr id="590" name="Google Shape;590;p32"/>
            <p:cNvCxnSpPr>
              <a:stCxn id="586" idx="2"/>
              <a:endCxn id="587" idx="0"/>
            </p:cNvCxnSpPr>
            <p:nvPr/>
          </p:nvCxnSpPr>
          <p:spPr>
            <a:xfrm>
              <a:off x="9204800" y="2587371"/>
              <a:ext cx="0" cy="378900"/>
            </a:xfrm>
            <a:prstGeom prst="straightConnector1">
              <a:avLst/>
            </a:prstGeom>
            <a:noFill/>
            <a:ln cap="flat" cmpd="sng" w="38100">
              <a:solidFill>
                <a:srgbClr val="20386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591" name="Google Shape;591;p32"/>
          <p:cNvPicPr preferRelativeResize="0"/>
          <p:nvPr/>
        </p:nvPicPr>
        <p:blipFill rotWithShape="1">
          <a:blip r:embed="rId3">
            <a:alphaModFix/>
          </a:blip>
          <a:srcRect b="0" l="0" r="54412" t="0"/>
          <a:stretch/>
        </p:blipFill>
        <p:spPr>
          <a:xfrm>
            <a:off x="1061770" y="1837200"/>
            <a:ext cx="5366694" cy="1829729"/>
          </a:xfrm>
          <a:prstGeom prst="rect">
            <a:avLst/>
          </a:prstGeom>
          <a:noFill/>
          <a:ln cap="flat" cmpd="sng" w="38100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2" name="Google Shape;592;p32"/>
          <p:cNvPicPr preferRelativeResize="0"/>
          <p:nvPr/>
        </p:nvPicPr>
        <p:blipFill rotWithShape="1">
          <a:blip r:embed="rId4">
            <a:alphaModFix/>
          </a:blip>
          <a:srcRect b="0" l="0" r="38506" t="0"/>
          <a:stretch/>
        </p:blipFill>
        <p:spPr>
          <a:xfrm>
            <a:off x="1732871" y="3813441"/>
            <a:ext cx="5125130" cy="2247900"/>
          </a:xfrm>
          <a:prstGeom prst="rect">
            <a:avLst/>
          </a:prstGeom>
          <a:noFill/>
          <a:ln cap="flat" cmpd="sng" w="38100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Text Preprocessing</a:t>
            </a:r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7405301" y="1690688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Deduplication</a:t>
            </a:r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3">
            <a:alphaModFix/>
          </a:blip>
          <a:srcRect b="0" l="0" r="54412" t="0"/>
          <a:stretch/>
        </p:blipFill>
        <p:spPr>
          <a:xfrm>
            <a:off x="1061770" y="1837200"/>
            <a:ext cx="5366694" cy="1829729"/>
          </a:xfrm>
          <a:prstGeom prst="rect">
            <a:avLst/>
          </a:prstGeom>
          <a:noFill/>
          <a:ln cap="flat" cmpd="sng" w="38100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4">
            <a:alphaModFix/>
          </a:blip>
          <a:srcRect b="0" l="0" r="38506" t="0"/>
          <a:stretch/>
        </p:blipFill>
        <p:spPr>
          <a:xfrm>
            <a:off x="1732871" y="3813441"/>
            <a:ext cx="5125130" cy="2247900"/>
          </a:xfrm>
          <a:prstGeom prst="rect">
            <a:avLst/>
          </a:prstGeom>
          <a:noFill/>
          <a:ln cap="flat" cmpd="sng" w="38100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Text Preprocessing</a:t>
            </a:r>
            <a:endParaRPr/>
          </a:p>
        </p:txBody>
      </p:sp>
      <p:sp>
        <p:nvSpPr>
          <p:cNvPr id="606" name="Google Shape;606;p34"/>
          <p:cNvSpPr/>
          <p:nvPr/>
        </p:nvSpPr>
        <p:spPr>
          <a:xfrm>
            <a:off x="7405301" y="1690688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Deduplication</a:t>
            </a:r>
            <a:endParaRPr/>
          </a:p>
        </p:txBody>
      </p:sp>
      <p:sp>
        <p:nvSpPr>
          <p:cNvPr id="607" name="Google Shape;607;p34"/>
          <p:cNvSpPr/>
          <p:nvPr/>
        </p:nvSpPr>
        <p:spPr>
          <a:xfrm>
            <a:off x="7405301" y="2584899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Non-English Characters</a:t>
            </a:r>
            <a:endParaRPr/>
          </a:p>
        </p:txBody>
      </p:sp>
      <p:cxnSp>
        <p:nvCxnSpPr>
          <p:cNvPr id="608" name="Google Shape;608;p34"/>
          <p:cNvCxnSpPr>
            <a:stCxn id="606" idx="2"/>
            <a:endCxn id="607" idx="0"/>
          </p:cNvCxnSpPr>
          <p:nvPr/>
        </p:nvCxnSpPr>
        <p:spPr>
          <a:xfrm>
            <a:off x="9554301" y="2189525"/>
            <a:ext cx="0" cy="39540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09" name="Google Shape;6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713" y="2584899"/>
            <a:ext cx="6448038" cy="2468677"/>
          </a:xfrm>
          <a:prstGeom prst="rect">
            <a:avLst/>
          </a:prstGeom>
          <a:noFill/>
          <a:ln cap="flat" cmpd="sng" w="38100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Text Preprocessing</a:t>
            </a:r>
            <a:endParaRPr/>
          </a:p>
        </p:txBody>
      </p:sp>
      <p:sp>
        <p:nvSpPr>
          <p:cNvPr id="615" name="Google Shape;615;p35"/>
          <p:cNvSpPr/>
          <p:nvPr/>
        </p:nvSpPr>
        <p:spPr>
          <a:xfrm>
            <a:off x="7405301" y="1690688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Deduplication</a:t>
            </a:r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7405301" y="2584899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Non-English Characters</a:t>
            </a:r>
            <a:endParaRPr/>
          </a:p>
        </p:txBody>
      </p:sp>
      <p:cxnSp>
        <p:nvCxnSpPr>
          <p:cNvPr id="617" name="Google Shape;617;p35"/>
          <p:cNvCxnSpPr>
            <a:stCxn id="615" idx="2"/>
            <a:endCxn id="616" idx="0"/>
          </p:cNvCxnSpPr>
          <p:nvPr/>
        </p:nvCxnSpPr>
        <p:spPr>
          <a:xfrm>
            <a:off x="9554301" y="2189525"/>
            <a:ext cx="0" cy="3954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8" name="Google Shape;618;p35"/>
          <p:cNvSpPr/>
          <p:nvPr/>
        </p:nvSpPr>
        <p:spPr>
          <a:xfrm>
            <a:off x="7405301" y="3479110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URL, [^\w\s], Stopword Removal</a:t>
            </a:r>
            <a:endParaRPr/>
          </a:p>
        </p:txBody>
      </p:sp>
      <p:cxnSp>
        <p:nvCxnSpPr>
          <p:cNvPr id="619" name="Google Shape;619;p35"/>
          <p:cNvCxnSpPr>
            <a:endCxn id="618" idx="0"/>
          </p:cNvCxnSpPr>
          <p:nvPr/>
        </p:nvCxnSpPr>
        <p:spPr>
          <a:xfrm>
            <a:off x="9554301" y="3083710"/>
            <a:ext cx="0" cy="39540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20" name="Google Shape;6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882" y="2021709"/>
            <a:ext cx="6744284" cy="18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82" y="4098791"/>
            <a:ext cx="6744284" cy="220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Text Preprocessing</a:t>
            </a:r>
            <a:endParaRPr/>
          </a:p>
        </p:txBody>
      </p:sp>
      <p:sp>
        <p:nvSpPr>
          <p:cNvPr id="627" name="Google Shape;627;p36"/>
          <p:cNvSpPr/>
          <p:nvPr/>
        </p:nvSpPr>
        <p:spPr>
          <a:xfrm>
            <a:off x="7405301" y="1690688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Deduplication</a:t>
            </a:r>
            <a:endParaRPr/>
          </a:p>
        </p:txBody>
      </p:sp>
      <p:sp>
        <p:nvSpPr>
          <p:cNvPr id="628" name="Google Shape;628;p36"/>
          <p:cNvSpPr/>
          <p:nvPr/>
        </p:nvSpPr>
        <p:spPr>
          <a:xfrm>
            <a:off x="7405301" y="2584899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Non-English Characters</a:t>
            </a:r>
            <a:endParaRPr/>
          </a:p>
        </p:txBody>
      </p:sp>
      <p:cxnSp>
        <p:nvCxnSpPr>
          <p:cNvPr id="629" name="Google Shape;629;p36"/>
          <p:cNvCxnSpPr>
            <a:stCxn id="627" idx="2"/>
            <a:endCxn id="628" idx="0"/>
          </p:cNvCxnSpPr>
          <p:nvPr/>
        </p:nvCxnSpPr>
        <p:spPr>
          <a:xfrm>
            <a:off x="9554301" y="2189525"/>
            <a:ext cx="0" cy="3954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0" name="Google Shape;630;p36"/>
          <p:cNvSpPr/>
          <p:nvPr/>
        </p:nvSpPr>
        <p:spPr>
          <a:xfrm>
            <a:off x="7405301" y="3479110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URL, [^\w\s], Stopword Removal</a:t>
            </a:r>
            <a:endParaRPr/>
          </a:p>
        </p:txBody>
      </p:sp>
      <p:cxnSp>
        <p:nvCxnSpPr>
          <p:cNvPr id="631" name="Google Shape;631;p36"/>
          <p:cNvCxnSpPr>
            <a:stCxn id="628" idx="2"/>
            <a:endCxn id="630" idx="0"/>
          </p:cNvCxnSpPr>
          <p:nvPr/>
        </p:nvCxnSpPr>
        <p:spPr>
          <a:xfrm>
            <a:off x="9554301" y="3083736"/>
            <a:ext cx="0" cy="3954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2" name="Google Shape;632;p36"/>
          <p:cNvSpPr/>
          <p:nvPr/>
        </p:nvSpPr>
        <p:spPr>
          <a:xfrm>
            <a:off x="7405301" y="4385304"/>
            <a:ext cx="4298000" cy="782008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Remove non-English, short words, short contents</a:t>
            </a:r>
            <a:endParaRPr/>
          </a:p>
        </p:txBody>
      </p:sp>
      <p:cxnSp>
        <p:nvCxnSpPr>
          <p:cNvPr id="633" name="Google Shape;633;p36"/>
          <p:cNvCxnSpPr>
            <a:stCxn id="630" idx="2"/>
            <a:endCxn id="632" idx="0"/>
          </p:cNvCxnSpPr>
          <p:nvPr/>
        </p:nvCxnSpPr>
        <p:spPr>
          <a:xfrm>
            <a:off x="9554301" y="3977947"/>
            <a:ext cx="0" cy="40740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34" name="Google Shape;6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985" y="2156350"/>
            <a:ext cx="6706181" cy="12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985" y="3680076"/>
            <a:ext cx="6706178" cy="121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Preprocessing, Word Embedding</a:t>
            </a:r>
            <a:endParaRPr/>
          </a:p>
        </p:txBody>
      </p:sp>
      <p:grpSp>
        <p:nvGrpSpPr>
          <p:cNvPr id="641" name="Google Shape;641;p37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642" name="Google Shape;642;p37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643" name="Google Shape;643;p37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644" name="Google Shape;644;p37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645" name="Google Shape;645;p37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37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7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7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4" name="Google Shape;654;p37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655" name="Google Shape;655;p37"/>
          <p:cNvCxnSpPr>
            <a:stCxn id="645" idx="6"/>
            <a:endCxn id="648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6" name="Google Shape;656;p37"/>
          <p:cNvCxnSpPr>
            <a:stCxn id="648" idx="4"/>
            <a:endCxn id="650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7" name="Google Shape;657;p37"/>
          <p:cNvCxnSpPr>
            <a:stCxn id="650" idx="2"/>
            <a:endCxn id="648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8" name="Google Shape;658;p37"/>
          <p:cNvCxnSpPr>
            <a:stCxn id="648" idx="6"/>
            <a:endCxn id="650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9" name="Google Shape;659;p37"/>
          <p:cNvCxnSpPr>
            <a:stCxn id="650" idx="2"/>
            <a:endCxn id="647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0" name="Google Shape;660;p37"/>
          <p:cNvCxnSpPr>
            <a:stCxn id="647" idx="0"/>
            <a:endCxn id="645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1" name="Google Shape;661;p37"/>
          <p:cNvCxnSpPr>
            <a:stCxn id="650" idx="2"/>
            <a:endCxn id="651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" name="Google Shape;662;p37"/>
          <p:cNvCxnSpPr>
            <a:stCxn id="645" idx="0"/>
            <a:endCxn id="648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" name="Google Shape;663;p37"/>
          <p:cNvCxnSpPr>
            <a:stCxn id="648" idx="6"/>
            <a:endCxn id="653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64" name="Google Shape;664;p37"/>
          <p:cNvSpPr/>
          <p:nvPr/>
        </p:nvSpPr>
        <p:spPr>
          <a:xfrm>
            <a:off x="1472122" y="2390455"/>
            <a:ext cx="4298000" cy="498837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TF-IDF</a:t>
            </a:r>
            <a:endParaRPr/>
          </a:p>
        </p:txBody>
      </p:sp>
      <p:sp>
        <p:nvSpPr>
          <p:cNvPr id="665" name="Google Shape;665;p37"/>
          <p:cNvSpPr/>
          <p:nvPr/>
        </p:nvSpPr>
        <p:spPr>
          <a:xfrm>
            <a:off x="1472122" y="3968707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/>
          </a:p>
        </p:txBody>
      </p:sp>
      <p:sp>
        <p:nvSpPr>
          <p:cNvPr id="666" name="Google Shape;666;p37"/>
          <p:cNvSpPr/>
          <p:nvPr/>
        </p:nvSpPr>
        <p:spPr>
          <a:xfrm>
            <a:off x="1472122" y="3179581"/>
            <a:ext cx="4298000" cy="498837"/>
          </a:xfrm>
          <a:prstGeom prst="rect">
            <a:avLst/>
          </a:prstGeom>
          <a:solidFill>
            <a:srgbClr val="2E75B5">
              <a:alpha val="56862"/>
            </a:srgbClr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Training</a:t>
            </a:r>
            <a:endParaRPr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673" name="Google Shape;673;p38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674" name="Google Shape;674;p38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675" name="Google Shape;675;p38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676" name="Google Shape;676;p38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38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678" name="Google Shape;678;p38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38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38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681" name="Google Shape;681;p38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38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38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203864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5" name="Google Shape;685;p38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686" name="Google Shape;686;p38"/>
          <p:cNvCxnSpPr>
            <a:stCxn id="676" idx="6"/>
            <a:endCxn id="679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7" name="Google Shape;687;p38"/>
          <p:cNvCxnSpPr>
            <a:stCxn id="679" idx="4"/>
            <a:endCxn id="681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8" name="Google Shape;688;p38"/>
          <p:cNvCxnSpPr>
            <a:stCxn id="681" idx="2"/>
            <a:endCxn id="679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9" name="Google Shape;689;p38"/>
          <p:cNvCxnSpPr>
            <a:stCxn id="679" idx="6"/>
            <a:endCxn id="681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0" name="Google Shape;690;p38"/>
          <p:cNvCxnSpPr>
            <a:stCxn id="681" idx="2"/>
            <a:endCxn id="678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1" name="Google Shape;691;p38"/>
          <p:cNvCxnSpPr>
            <a:stCxn id="678" idx="0"/>
            <a:endCxn id="676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2" name="Google Shape;692;p38"/>
          <p:cNvCxnSpPr>
            <a:stCxn id="681" idx="2"/>
            <a:endCxn id="682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3" name="Google Shape;693;p38"/>
          <p:cNvCxnSpPr>
            <a:stCxn id="676" idx="0"/>
            <a:endCxn id="679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4" name="Google Shape;694;p38"/>
          <p:cNvCxnSpPr>
            <a:stCxn id="679" idx="6"/>
            <a:endCxn id="684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5" name="Google Shape;695;p38"/>
          <p:cNvSpPr/>
          <p:nvPr/>
        </p:nvSpPr>
        <p:spPr>
          <a:xfrm>
            <a:off x="1478471" y="1831242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TFIDF + SVD</a:t>
            </a:r>
            <a:endParaRPr/>
          </a:p>
        </p:txBody>
      </p:sp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156" y="2716566"/>
            <a:ext cx="5921253" cy="3254022"/>
          </a:xfrm>
          <a:prstGeom prst="rect">
            <a:avLst/>
          </a:prstGeom>
          <a:noFill/>
          <a:ln cap="flat" cmpd="sng" w="38100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Training</a:t>
            </a:r>
            <a:endParaRPr/>
          </a:p>
        </p:txBody>
      </p:sp>
      <p:grpSp>
        <p:nvGrpSpPr>
          <p:cNvPr id="702" name="Google Shape;702;p39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703" name="Google Shape;703;p39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704" name="Google Shape;704;p39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705" name="Google Shape;705;p39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706" name="Google Shape;706;p39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39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708" name="Google Shape;708;p39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39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39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711" name="Google Shape;711;p39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39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39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714" name="Google Shape;714;p39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203864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5" name="Google Shape;715;p39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716" name="Google Shape;716;p39"/>
          <p:cNvCxnSpPr>
            <a:stCxn id="706" idx="6"/>
            <a:endCxn id="709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7" name="Google Shape;717;p39"/>
          <p:cNvCxnSpPr>
            <a:stCxn id="709" idx="4"/>
            <a:endCxn id="711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8" name="Google Shape;718;p39"/>
          <p:cNvCxnSpPr>
            <a:stCxn id="711" idx="2"/>
            <a:endCxn id="709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9" name="Google Shape;719;p39"/>
          <p:cNvCxnSpPr>
            <a:stCxn id="709" idx="6"/>
            <a:endCxn id="711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0" name="Google Shape;720;p39"/>
          <p:cNvCxnSpPr>
            <a:stCxn id="711" idx="2"/>
            <a:endCxn id="708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1" name="Google Shape;721;p39"/>
          <p:cNvCxnSpPr>
            <a:stCxn id="708" idx="0"/>
            <a:endCxn id="706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2" name="Google Shape;722;p39"/>
          <p:cNvCxnSpPr>
            <a:stCxn id="711" idx="2"/>
            <a:endCxn id="712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3" name="Google Shape;723;p39"/>
          <p:cNvCxnSpPr>
            <a:stCxn id="706" idx="0"/>
            <a:endCxn id="709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4" name="Google Shape;724;p39"/>
          <p:cNvCxnSpPr>
            <a:stCxn id="709" idx="6"/>
            <a:endCxn id="714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5" name="Google Shape;725;p39"/>
          <p:cNvSpPr/>
          <p:nvPr/>
        </p:nvSpPr>
        <p:spPr>
          <a:xfrm>
            <a:off x="1478471" y="1831242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TFIDF + SVD</a:t>
            </a:r>
            <a:endParaRPr/>
          </a:p>
        </p:txBody>
      </p:sp>
      <p:sp>
        <p:nvSpPr>
          <p:cNvPr id="726" name="Google Shape;726;p39"/>
          <p:cNvSpPr/>
          <p:nvPr/>
        </p:nvSpPr>
        <p:spPr>
          <a:xfrm>
            <a:off x="1478471" y="2733216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SMOTE</a:t>
            </a:r>
            <a:endParaRPr/>
          </a:p>
        </p:txBody>
      </p:sp>
      <p:cxnSp>
        <p:nvCxnSpPr>
          <p:cNvPr id="727" name="Google Shape;727;p39"/>
          <p:cNvCxnSpPr>
            <a:stCxn id="725" idx="2"/>
            <a:endCxn id="726" idx="0"/>
          </p:cNvCxnSpPr>
          <p:nvPr/>
        </p:nvCxnSpPr>
        <p:spPr>
          <a:xfrm>
            <a:off x="3627471" y="2330079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28" name="Google Shape;7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071" y="3464971"/>
            <a:ext cx="5533820" cy="3089303"/>
          </a:xfrm>
          <a:prstGeom prst="rect">
            <a:avLst/>
          </a:prstGeom>
          <a:noFill/>
          <a:ln cap="flat" cmpd="sng" w="19050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Objectives</a:t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14" y="1785483"/>
            <a:ext cx="5004901" cy="372364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2618" y="2602509"/>
            <a:ext cx="6614993" cy="359301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Selections</a:t>
            </a:r>
            <a:endParaRPr/>
          </a:p>
        </p:txBody>
      </p:sp>
      <p:grpSp>
        <p:nvGrpSpPr>
          <p:cNvPr id="734" name="Google Shape;734;p40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735" name="Google Shape;735;p40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736" name="Google Shape;736;p40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737" name="Google Shape;737;p40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738" name="Google Shape;738;p40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40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40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743" name="Google Shape;743;p40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40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40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746" name="Google Shape;746;p40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203864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7" name="Google Shape;747;p40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748" name="Google Shape;748;p40"/>
          <p:cNvCxnSpPr>
            <a:stCxn id="738" idx="6"/>
            <a:endCxn id="741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49" name="Google Shape;749;p40"/>
          <p:cNvCxnSpPr>
            <a:stCxn id="741" idx="4"/>
            <a:endCxn id="743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0" name="Google Shape;750;p40"/>
          <p:cNvCxnSpPr>
            <a:stCxn id="743" idx="2"/>
            <a:endCxn id="741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1" name="Google Shape;751;p40"/>
          <p:cNvCxnSpPr>
            <a:stCxn id="741" idx="6"/>
            <a:endCxn id="743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2" name="Google Shape;752;p40"/>
          <p:cNvCxnSpPr>
            <a:stCxn id="743" idx="2"/>
            <a:endCxn id="740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3" name="Google Shape;753;p40"/>
          <p:cNvCxnSpPr>
            <a:stCxn id="740" idx="0"/>
            <a:endCxn id="738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4" name="Google Shape;754;p40"/>
          <p:cNvCxnSpPr>
            <a:stCxn id="743" idx="2"/>
            <a:endCxn id="744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5" name="Google Shape;755;p40"/>
          <p:cNvCxnSpPr>
            <a:stCxn id="738" idx="0"/>
            <a:endCxn id="741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6" name="Google Shape;756;p40"/>
          <p:cNvCxnSpPr>
            <a:stCxn id="741" idx="6"/>
            <a:endCxn id="746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57" name="Google Shape;7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66" y="1685957"/>
            <a:ext cx="3808075" cy="198730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58" name="Google Shape;758;p40"/>
          <p:cNvGrpSpPr/>
          <p:nvPr/>
        </p:nvGrpSpPr>
        <p:grpSpPr>
          <a:xfrm>
            <a:off x="1709013" y="3720700"/>
            <a:ext cx="5303527" cy="2636619"/>
            <a:chOff x="1928813" y="1375656"/>
            <a:chExt cx="8409902" cy="4232042"/>
          </a:xfrm>
        </p:grpSpPr>
        <p:sp>
          <p:nvSpPr>
            <p:cNvPr id="759" name="Google Shape;759;p40"/>
            <p:cNvSpPr/>
            <p:nvPr/>
          </p:nvSpPr>
          <p:spPr>
            <a:xfrm>
              <a:off x="1954426" y="1375656"/>
              <a:ext cx="8384289" cy="423204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0" name="Google Shape;760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8813" y="1419225"/>
              <a:ext cx="8334375" cy="4019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Selections</a:t>
            </a:r>
            <a:endParaRPr/>
          </a:p>
        </p:txBody>
      </p:sp>
      <p:grpSp>
        <p:nvGrpSpPr>
          <p:cNvPr id="766" name="Google Shape;766;p41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767" name="Google Shape;767;p41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768" name="Google Shape;768;p41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769" name="Google Shape;769;p41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770" name="Google Shape;770;p41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1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772" name="Google Shape;772;p41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1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775" name="Google Shape;775;p41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1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1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203864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9" name="Google Shape;779;p41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780" name="Google Shape;780;p41"/>
          <p:cNvCxnSpPr>
            <a:stCxn id="770" idx="6"/>
            <a:endCxn id="773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1" name="Google Shape;781;p41"/>
          <p:cNvCxnSpPr>
            <a:stCxn id="773" idx="4"/>
            <a:endCxn id="775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2" name="Google Shape;782;p41"/>
          <p:cNvCxnSpPr>
            <a:stCxn id="775" idx="2"/>
            <a:endCxn id="773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3" name="Google Shape;783;p41"/>
          <p:cNvCxnSpPr>
            <a:stCxn id="773" idx="6"/>
            <a:endCxn id="775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4" name="Google Shape;784;p41"/>
          <p:cNvCxnSpPr>
            <a:stCxn id="775" idx="2"/>
            <a:endCxn id="772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5" name="Google Shape;785;p41"/>
          <p:cNvCxnSpPr>
            <a:stCxn id="772" idx="0"/>
            <a:endCxn id="770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6" name="Google Shape;786;p41"/>
          <p:cNvCxnSpPr>
            <a:stCxn id="775" idx="2"/>
            <a:endCxn id="776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7" name="Google Shape;787;p41"/>
          <p:cNvCxnSpPr>
            <a:stCxn id="770" idx="0"/>
            <a:endCxn id="773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8" name="Google Shape;788;p41"/>
          <p:cNvCxnSpPr>
            <a:stCxn id="773" idx="6"/>
            <a:endCxn id="778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89" name="Google Shape;7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219" y="1685957"/>
            <a:ext cx="3813048" cy="235099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90" name="Google Shape;790;p41"/>
          <p:cNvGrpSpPr/>
          <p:nvPr/>
        </p:nvGrpSpPr>
        <p:grpSpPr>
          <a:xfrm>
            <a:off x="3116616" y="3591196"/>
            <a:ext cx="3448463" cy="2986434"/>
            <a:chOff x="2286000" y="2145282"/>
            <a:chExt cx="4394065" cy="4171542"/>
          </a:xfrm>
        </p:grpSpPr>
        <p:sp>
          <p:nvSpPr>
            <p:cNvPr id="791" name="Google Shape;791;p41"/>
            <p:cNvSpPr/>
            <p:nvPr/>
          </p:nvSpPr>
          <p:spPr>
            <a:xfrm>
              <a:off x="2286000" y="2145282"/>
              <a:ext cx="4394065" cy="417154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2" name="Google Shape;792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4379" y="2477618"/>
              <a:ext cx="3867150" cy="3752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Selections</a:t>
            </a:r>
            <a:endParaRPr/>
          </a:p>
        </p:txBody>
      </p:sp>
      <p:grpSp>
        <p:nvGrpSpPr>
          <p:cNvPr id="798" name="Google Shape;798;p42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799" name="Google Shape;799;p42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800" name="Google Shape;800;p42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801" name="Google Shape;801;p42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802" name="Google Shape;802;p42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2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804" name="Google Shape;804;p42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2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2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807" name="Google Shape;807;p42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2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42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810" name="Google Shape;810;p42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203864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1" name="Google Shape;811;p42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812" name="Google Shape;812;p42"/>
          <p:cNvCxnSpPr>
            <a:stCxn id="802" idx="6"/>
            <a:endCxn id="805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3" name="Google Shape;813;p42"/>
          <p:cNvCxnSpPr>
            <a:stCxn id="805" idx="4"/>
            <a:endCxn id="807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4" name="Google Shape;814;p42"/>
          <p:cNvCxnSpPr>
            <a:stCxn id="807" idx="2"/>
            <a:endCxn id="805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5" name="Google Shape;815;p42"/>
          <p:cNvCxnSpPr>
            <a:stCxn id="805" idx="6"/>
            <a:endCxn id="807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6" name="Google Shape;816;p42"/>
          <p:cNvCxnSpPr>
            <a:stCxn id="807" idx="2"/>
            <a:endCxn id="804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7" name="Google Shape;817;p42"/>
          <p:cNvCxnSpPr>
            <a:stCxn id="804" idx="0"/>
            <a:endCxn id="802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8" name="Google Shape;818;p42"/>
          <p:cNvCxnSpPr>
            <a:stCxn id="807" idx="2"/>
            <a:endCxn id="808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9" name="Google Shape;819;p42"/>
          <p:cNvCxnSpPr>
            <a:stCxn id="802" idx="0"/>
            <a:endCxn id="805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20" name="Google Shape;820;p42"/>
          <p:cNvCxnSpPr>
            <a:stCxn id="805" idx="6"/>
            <a:endCxn id="810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21" name="Google Shape;8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44" y="1685956"/>
            <a:ext cx="4334373" cy="19873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2" name="Google Shape;82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0279" y="3964870"/>
            <a:ext cx="5187131" cy="75741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Selections</a:t>
            </a:r>
            <a:endParaRPr/>
          </a:p>
        </p:txBody>
      </p:sp>
      <p:grpSp>
        <p:nvGrpSpPr>
          <p:cNvPr id="828" name="Google Shape;828;p43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829" name="Google Shape;829;p43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830" name="Google Shape;830;p43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831" name="Google Shape;831;p43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832" name="Google Shape;832;p43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43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834" name="Google Shape;834;p43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43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43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837" name="Google Shape;837;p43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43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43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840" name="Google Shape;840;p43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203864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1" name="Google Shape;841;p43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842" name="Google Shape;842;p43"/>
          <p:cNvCxnSpPr>
            <a:stCxn id="832" idx="6"/>
            <a:endCxn id="835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3" name="Google Shape;843;p43"/>
          <p:cNvCxnSpPr>
            <a:stCxn id="835" idx="4"/>
            <a:endCxn id="837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4" name="Google Shape;844;p43"/>
          <p:cNvCxnSpPr>
            <a:stCxn id="837" idx="2"/>
            <a:endCxn id="835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5" name="Google Shape;845;p43"/>
          <p:cNvCxnSpPr>
            <a:stCxn id="835" idx="6"/>
            <a:endCxn id="837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6" name="Google Shape;846;p43"/>
          <p:cNvCxnSpPr>
            <a:stCxn id="837" idx="2"/>
            <a:endCxn id="834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7" name="Google Shape;847;p43"/>
          <p:cNvCxnSpPr>
            <a:stCxn id="834" idx="0"/>
            <a:endCxn id="832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8" name="Google Shape;848;p43"/>
          <p:cNvCxnSpPr>
            <a:stCxn id="837" idx="2"/>
            <a:endCxn id="838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9" name="Google Shape;849;p43"/>
          <p:cNvCxnSpPr>
            <a:stCxn id="832" idx="0"/>
            <a:endCxn id="835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50" name="Google Shape;850;p43"/>
          <p:cNvCxnSpPr>
            <a:stCxn id="835" idx="6"/>
            <a:endCxn id="840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51" name="Google Shape;8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915" y="1801081"/>
            <a:ext cx="4756456" cy="1532986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52" name="Google Shape;852;p43"/>
          <p:cNvGrpSpPr/>
          <p:nvPr/>
        </p:nvGrpSpPr>
        <p:grpSpPr>
          <a:xfrm>
            <a:off x="710373" y="3410767"/>
            <a:ext cx="5641973" cy="2912221"/>
            <a:chOff x="616970" y="3523934"/>
            <a:chExt cx="5641973" cy="2912221"/>
          </a:xfrm>
        </p:grpSpPr>
        <p:grpSp>
          <p:nvGrpSpPr>
            <p:cNvPr id="853" name="Google Shape;853;p43"/>
            <p:cNvGrpSpPr/>
            <p:nvPr/>
          </p:nvGrpSpPr>
          <p:grpSpPr>
            <a:xfrm>
              <a:off x="616970" y="3523934"/>
              <a:ext cx="1766728" cy="866680"/>
              <a:chOff x="726484" y="3563998"/>
              <a:chExt cx="1766728" cy="866680"/>
            </a:xfrm>
          </p:grpSpPr>
          <p:sp>
            <p:nvSpPr>
              <p:cNvPr id="854" name="Google Shape;854;p43"/>
              <p:cNvSpPr/>
              <p:nvPr/>
            </p:nvSpPr>
            <p:spPr>
              <a:xfrm>
                <a:off x="1358086" y="3940331"/>
                <a:ext cx="503525" cy="490347"/>
              </a:xfrm>
              <a:prstGeom prst="ellipse">
                <a:avLst/>
              </a:prstGeom>
              <a:solidFill>
                <a:srgbClr val="0081E2"/>
              </a:solidFill>
              <a:ln cap="flat" cmpd="sng" w="38100">
                <a:solidFill>
                  <a:srgbClr val="323F4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43"/>
              <p:cNvSpPr txBox="1"/>
              <p:nvPr/>
            </p:nvSpPr>
            <p:spPr>
              <a:xfrm>
                <a:off x="726484" y="3563998"/>
                <a:ext cx="17667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Decision Tree</a:t>
                </a:r>
                <a:endParaRPr/>
              </a:p>
            </p:txBody>
          </p:sp>
        </p:grpSp>
        <p:grpSp>
          <p:nvGrpSpPr>
            <p:cNvPr id="856" name="Google Shape;856;p43"/>
            <p:cNvGrpSpPr/>
            <p:nvPr/>
          </p:nvGrpSpPr>
          <p:grpSpPr>
            <a:xfrm>
              <a:off x="1903154" y="3838348"/>
              <a:ext cx="1766728" cy="866680"/>
              <a:chOff x="726484" y="3563998"/>
              <a:chExt cx="1766728" cy="866680"/>
            </a:xfrm>
          </p:grpSpPr>
          <p:sp>
            <p:nvSpPr>
              <p:cNvPr id="857" name="Google Shape;857;p43"/>
              <p:cNvSpPr/>
              <p:nvPr/>
            </p:nvSpPr>
            <p:spPr>
              <a:xfrm>
                <a:off x="1358086" y="3940331"/>
                <a:ext cx="503525" cy="490347"/>
              </a:xfrm>
              <a:prstGeom prst="ellipse">
                <a:avLst/>
              </a:prstGeom>
              <a:solidFill>
                <a:srgbClr val="BBD6EE"/>
              </a:solidFill>
              <a:ln cap="flat" cmpd="sng" w="38100">
                <a:solidFill>
                  <a:srgbClr val="323F4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3"/>
              <p:cNvSpPr txBox="1"/>
              <p:nvPr/>
            </p:nvSpPr>
            <p:spPr>
              <a:xfrm>
                <a:off x="726484" y="3563998"/>
                <a:ext cx="17667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Decision Tree</a:t>
                </a:r>
                <a:endParaRPr/>
              </a:p>
            </p:txBody>
          </p:sp>
        </p:grpSp>
        <p:grpSp>
          <p:nvGrpSpPr>
            <p:cNvPr id="859" name="Google Shape;859;p43"/>
            <p:cNvGrpSpPr/>
            <p:nvPr/>
          </p:nvGrpSpPr>
          <p:grpSpPr>
            <a:xfrm>
              <a:off x="3187944" y="3544911"/>
              <a:ext cx="1766728" cy="866680"/>
              <a:chOff x="726484" y="3563998"/>
              <a:chExt cx="1766728" cy="866680"/>
            </a:xfrm>
          </p:grpSpPr>
          <p:sp>
            <p:nvSpPr>
              <p:cNvPr id="860" name="Google Shape;860;p43"/>
              <p:cNvSpPr/>
              <p:nvPr/>
            </p:nvSpPr>
            <p:spPr>
              <a:xfrm>
                <a:off x="1358086" y="3940331"/>
                <a:ext cx="503525" cy="490347"/>
              </a:xfrm>
              <a:prstGeom prst="ellipse">
                <a:avLst/>
              </a:prstGeom>
              <a:solidFill>
                <a:srgbClr val="0081E2"/>
              </a:solidFill>
              <a:ln cap="flat" cmpd="sng" w="38100">
                <a:solidFill>
                  <a:srgbClr val="323F4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43"/>
              <p:cNvSpPr txBox="1"/>
              <p:nvPr/>
            </p:nvSpPr>
            <p:spPr>
              <a:xfrm>
                <a:off x="726484" y="3563998"/>
                <a:ext cx="17667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Decision Tree</a:t>
                </a:r>
                <a:endParaRPr/>
              </a:p>
            </p:txBody>
          </p:sp>
        </p:grpSp>
        <p:grpSp>
          <p:nvGrpSpPr>
            <p:cNvPr id="862" name="Google Shape;862;p43"/>
            <p:cNvGrpSpPr/>
            <p:nvPr/>
          </p:nvGrpSpPr>
          <p:grpSpPr>
            <a:xfrm>
              <a:off x="4492215" y="3860405"/>
              <a:ext cx="1766728" cy="866680"/>
              <a:chOff x="726484" y="3563998"/>
              <a:chExt cx="1766728" cy="866680"/>
            </a:xfrm>
          </p:grpSpPr>
          <p:sp>
            <p:nvSpPr>
              <p:cNvPr id="863" name="Google Shape;863;p43"/>
              <p:cNvSpPr/>
              <p:nvPr/>
            </p:nvSpPr>
            <p:spPr>
              <a:xfrm>
                <a:off x="1358086" y="3940331"/>
                <a:ext cx="503525" cy="490347"/>
              </a:xfrm>
              <a:prstGeom prst="ellipse">
                <a:avLst/>
              </a:prstGeom>
              <a:solidFill>
                <a:srgbClr val="0081E2"/>
              </a:solidFill>
              <a:ln cap="flat" cmpd="sng" w="38100">
                <a:solidFill>
                  <a:srgbClr val="323F4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43"/>
              <p:cNvSpPr txBox="1"/>
              <p:nvPr/>
            </p:nvSpPr>
            <p:spPr>
              <a:xfrm>
                <a:off x="726484" y="3563998"/>
                <a:ext cx="17667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Decision Tree</a:t>
                </a:r>
                <a:endParaRPr/>
              </a:p>
            </p:txBody>
          </p:sp>
        </p:grpSp>
        <p:cxnSp>
          <p:nvCxnSpPr>
            <p:cNvPr id="865" name="Google Shape;865;p43"/>
            <p:cNvCxnSpPr>
              <a:stCxn id="854" idx="4"/>
              <a:endCxn id="866" idx="0"/>
            </p:cNvCxnSpPr>
            <p:nvPr/>
          </p:nvCxnSpPr>
          <p:spPr>
            <a:xfrm>
              <a:off x="1500335" y="4390614"/>
              <a:ext cx="2018400" cy="1555200"/>
            </a:xfrm>
            <a:prstGeom prst="straightConnector1">
              <a:avLst/>
            </a:prstGeom>
            <a:noFill/>
            <a:ln cap="flat" cmpd="sng" w="57150">
              <a:solidFill>
                <a:srgbClr val="20386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867" name="Google Shape;867;p43"/>
            <p:cNvCxnSpPr>
              <a:stCxn id="857" idx="4"/>
              <a:endCxn id="866" idx="0"/>
            </p:cNvCxnSpPr>
            <p:nvPr/>
          </p:nvCxnSpPr>
          <p:spPr>
            <a:xfrm>
              <a:off x="2786519" y="4705028"/>
              <a:ext cx="732000" cy="1240800"/>
            </a:xfrm>
            <a:prstGeom prst="straightConnector1">
              <a:avLst/>
            </a:prstGeom>
            <a:noFill/>
            <a:ln cap="flat" cmpd="sng" w="57150">
              <a:solidFill>
                <a:srgbClr val="20386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66" name="Google Shape;866;p43"/>
            <p:cNvSpPr/>
            <p:nvPr/>
          </p:nvSpPr>
          <p:spPr>
            <a:xfrm>
              <a:off x="3266823" y="5945808"/>
              <a:ext cx="503525" cy="490347"/>
            </a:xfrm>
            <a:prstGeom prst="ellipse">
              <a:avLst/>
            </a:prstGeom>
            <a:solidFill>
              <a:srgbClr val="0081E2"/>
            </a:solidFill>
            <a:ln cap="flat" cmpd="sng" w="38100">
              <a:solidFill>
                <a:srgbClr val="323F4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3"/>
            <p:cNvSpPr txBox="1"/>
            <p:nvPr/>
          </p:nvSpPr>
          <p:spPr>
            <a:xfrm>
              <a:off x="3770348" y="6006315"/>
              <a:ext cx="17667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Random Forest</a:t>
              </a:r>
              <a:endParaRPr/>
            </a:p>
          </p:txBody>
        </p:sp>
        <p:cxnSp>
          <p:nvCxnSpPr>
            <p:cNvPr id="869" name="Google Shape;869;p43"/>
            <p:cNvCxnSpPr>
              <a:stCxn id="860" idx="4"/>
              <a:endCxn id="866" idx="0"/>
            </p:cNvCxnSpPr>
            <p:nvPr/>
          </p:nvCxnSpPr>
          <p:spPr>
            <a:xfrm flipH="1">
              <a:off x="3518709" y="4411591"/>
              <a:ext cx="552600" cy="1534200"/>
            </a:xfrm>
            <a:prstGeom prst="straightConnector1">
              <a:avLst/>
            </a:prstGeom>
            <a:noFill/>
            <a:ln cap="flat" cmpd="sng" w="57150">
              <a:solidFill>
                <a:srgbClr val="20386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870" name="Google Shape;870;p43"/>
            <p:cNvCxnSpPr>
              <a:stCxn id="863" idx="4"/>
              <a:endCxn id="866" idx="0"/>
            </p:cNvCxnSpPr>
            <p:nvPr/>
          </p:nvCxnSpPr>
          <p:spPr>
            <a:xfrm flipH="1">
              <a:off x="3518580" y="4727085"/>
              <a:ext cx="1857000" cy="1218600"/>
            </a:xfrm>
            <a:prstGeom prst="straightConnector1">
              <a:avLst/>
            </a:prstGeom>
            <a:noFill/>
            <a:ln cap="flat" cmpd="sng" w="57150">
              <a:solidFill>
                <a:srgbClr val="20386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71" name="Google Shape;871;p43"/>
            <p:cNvSpPr/>
            <p:nvPr/>
          </p:nvSpPr>
          <p:spPr>
            <a:xfrm>
              <a:off x="1652511" y="5017627"/>
              <a:ext cx="3711440" cy="522300"/>
            </a:xfrm>
            <a:prstGeom prst="snip1Rect">
              <a:avLst>
                <a:gd fmla="val 16667" name="adj"/>
              </a:avLst>
            </a:prstGeom>
            <a:solidFill>
              <a:srgbClr val="D0DBF0">
                <a:alpha val="76862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Vote</a:t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Selections</a:t>
            </a:r>
            <a:endParaRPr/>
          </a:p>
        </p:txBody>
      </p:sp>
      <p:grpSp>
        <p:nvGrpSpPr>
          <p:cNvPr id="877" name="Google Shape;877;p44"/>
          <p:cNvGrpSpPr/>
          <p:nvPr/>
        </p:nvGrpSpPr>
        <p:grpSpPr>
          <a:xfrm>
            <a:off x="6587410" y="1801081"/>
            <a:ext cx="5514049" cy="3879318"/>
            <a:chOff x="383911" y="638711"/>
            <a:chExt cx="10013500" cy="7234153"/>
          </a:xfrm>
        </p:grpSpPr>
        <p:sp>
          <p:nvSpPr>
            <p:cNvPr id="878" name="Google Shape;878;p44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879" name="Google Shape;879;p44"/>
            <p:cNvSpPr txBox="1"/>
            <p:nvPr/>
          </p:nvSpPr>
          <p:spPr>
            <a:xfrm>
              <a:off x="7775510" y="3556868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880" name="Google Shape;880;p44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881" name="Google Shape;881;p44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44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883" name="Google Shape;883;p44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44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44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886" name="Google Shape;886;p44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44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44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889" name="Google Shape;889;p44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203864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0" name="Google Shape;890;p44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891" name="Google Shape;891;p44"/>
          <p:cNvCxnSpPr>
            <a:stCxn id="881" idx="6"/>
            <a:endCxn id="884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2" name="Google Shape;892;p44"/>
          <p:cNvCxnSpPr>
            <a:stCxn id="884" idx="4"/>
            <a:endCxn id="886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3" name="Google Shape;893;p44"/>
          <p:cNvCxnSpPr>
            <a:stCxn id="886" idx="2"/>
            <a:endCxn id="884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4" name="Google Shape;894;p44"/>
          <p:cNvCxnSpPr>
            <a:stCxn id="884" idx="6"/>
            <a:endCxn id="886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5" name="Google Shape;895;p44"/>
          <p:cNvCxnSpPr>
            <a:stCxn id="886" idx="2"/>
            <a:endCxn id="883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6" name="Google Shape;896;p44"/>
          <p:cNvCxnSpPr>
            <a:stCxn id="883" idx="0"/>
            <a:endCxn id="881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7" name="Google Shape;897;p44"/>
          <p:cNvCxnSpPr>
            <a:stCxn id="886" idx="2"/>
            <a:endCxn id="887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8" name="Google Shape;898;p44"/>
          <p:cNvCxnSpPr>
            <a:stCxn id="881" idx="0"/>
            <a:endCxn id="884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9" name="Google Shape;899;p44"/>
          <p:cNvCxnSpPr>
            <a:stCxn id="884" idx="6"/>
            <a:endCxn id="889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900" name="Google Shape;9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914" y="1800730"/>
            <a:ext cx="4012421" cy="1532985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01" name="Google Shape;901;p44"/>
          <p:cNvGrpSpPr/>
          <p:nvPr/>
        </p:nvGrpSpPr>
        <p:grpSpPr>
          <a:xfrm>
            <a:off x="349462" y="3524286"/>
            <a:ext cx="2270254" cy="490347"/>
            <a:chOff x="349462" y="3524286"/>
            <a:chExt cx="2270254" cy="490347"/>
          </a:xfrm>
        </p:grpSpPr>
        <p:sp>
          <p:nvSpPr>
            <p:cNvPr id="902" name="Google Shape;902;p44"/>
            <p:cNvSpPr/>
            <p:nvPr/>
          </p:nvSpPr>
          <p:spPr>
            <a:xfrm>
              <a:off x="2116191" y="3524286"/>
              <a:ext cx="503525" cy="490347"/>
            </a:xfrm>
            <a:prstGeom prst="ellipse">
              <a:avLst/>
            </a:prstGeom>
            <a:solidFill>
              <a:srgbClr val="BBD6EE"/>
            </a:solidFill>
            <a:ln cap="flat" cmpd="sng" w="38100">
              <a:solidFill>
                <a:srgbClr val="323F4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4"/>
            <p:cNvSpPr txBox="1"/>
            <p:nvPr/>
          </p:nvSpPr>
          <p:spPr>
            <a:xfrm>
              <a:off x="349462" y="3580098"/>
              <a:ext cx="1766728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6228" l="0" r="0" t="-6554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904" name="Google Shape;904;p44"/>
          <p:cNvGrpSpPr/>
          <p:nvPr/>
        </p:nvGrpSpPr>
        <p:grpSpPr>
          <a:xfrm>
            <a:off x="349462" y="4170402"/>
            <a:ext cx="2270254" cy="490347"/>
            <a:chOff x="349462" y="3524286"/>
            <a:chExt cx="2270254" cy="490347"/>
          </a:xfrm>
        </p:grpSpPr>
        <p:sp>
          <p:nvSpPr>
            <p:cNvPr id="905" name="Google Shape;905;p44"/>
            <p:cNvSpPr/>
            <p:nvPr/>
          </p:nvSpPr>
          <p:spPr>
            <a:xfrm>
              <a:off x="2116191" y="3524286"/>
              <a:ext cx="503525" cy="490347"/>
            </a:xfrm>
            <a:prstGeom prst="ellipse">
              <a:avLst/>
            </a:prstGeom>
            <a:solidFill>
              <a:srgbClr val="BBD6EE"/>
            </a:solidFill>
            <a:ln cap="flat" cmpd="sng" w="38100">
              <a:solidFill>
                <a:srgbClr val="323F4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4"/>
            <p:cNvSpPr txBox="1"/>
            <p:nvPr/>
          </p:nvSpPr>
          <p:spPr>
            <a:xfrm>
              <a:off x="349462" y="3580098"/>
              <a:ext cx="1766728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26228" l="0" r="0" t="-6554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sp>
        <p:nvSpPr>
          <p:cNvPr id="907" name="Google Shape;907;p44"/>
          <p:cNvSpPr txBox="1"/>
          <p:nvPr/>
        </p:nvSpPr>
        <p:spPr>
          <a:xfrm>
            <a:off x="1484589" y="4826910"/>
            <a:ext cx="1766728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908" name="Google Shape;908;p44"/>
          <p:cNvGrpSpPr/>
          <p:nvPr/>
        </p:nvGrpSpPr>
        <p:grpSpPr>
          <a:xfrm>
            <a:off x="349462" y="5470329"/>
            <a:ext cx="2270254" cy="490347"/>
            <a:chOff x="349462" y="3524286"/>
            <a:chExt cx="2270254" cy="490347"/>
          </a:xfrm>
        </p:grpSpPr>
        <p:sp>
          <p:nvSpPr>
            <p:cNvPr id="909" name="Google Shape;909;p44"/>
            <p:cNvSpPr/>
            <p:nvPr/>
          </p:nvSpPr>
          <p:spPr>
            <a:xfrm>
              <a:off x="2116191" y="3524286"/>
              <a:ext cx="503525" cy="490347"/>
            </a:xfrm>
            <a:prstGeom prst="ellipse">
              <a:avLst/>
            </a:prstGeom>
            <a:solidFill>
              <a:srgbClr val="BBD6EE"/>
            </a:solidFill>
            <a:ln cap="flat" cmpd="sng" w="38100">
              <a:solidFill>
                <a:srgbClr val="323F4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4"/>
            <p:cNvSpPr txBox="1"/>
            <p:nvPr/>
          </p:nvSpPr>
          <p:spPr>
            <a:xfrm>
              <a:off x="349462" y="3580098"/>
              <a:ext cx="1766728" cy="36933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28331" l="0" r="0" t="-833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sp>
        <p:nvSpPr>
          <p:cNvPr id="911" name="Google Shape;911;p44"/>
          <p:cNvSpPr/>
          <p:nvPr/>
        </p:nvSpPr>
        <p:spPr>
          <a:xfrm>
            <a:off x="2871477" y="4165706"/>
            <a:ext cx="503525" cy="490347"/>
          </a:xfrm>
          <a:prstGeom prst="ellipse">
            <a:avLst/>
          </a:prstGeom>
          <a:solidFill>
            <a:srgbClr val="9984E8"/>
          </a:solidFill>
          <a:ln cap="flat" cmpd="sng" w="381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4"/>
          <p:cNvSpPr txBox="1"/>
          <p:nvPr/>
        </p:nvSpPr>
        <p:spPr>
          <a:xfrm>
            <a:off x="3375002" y="4225238"/>
            <a:ext cx="18574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 Parameter</a:t>
            </a:r>
            <a:endParaRPr/>
          </a:p>
        </p:txBody>
      </p:sp>
      <p:sp>
        <p:nvSpPr>
          <p:cNvPr id="913" name="Google Shape;913;p44"/>
          <p:cNvSpPr/>
          <p:nvPr/>
        </p:nvSpPr>
        <p:spPr>
          <a:xfrm>
            <a:off x="2871476" y="5477787"/>
            <a:ext cx="503525" cy="490347"/>
          </a:xfrm>
          <a:prstGeom prst="ellipse">
            <a:avLst/>
          </a:prstGeom>
          <a:solidFill>
            <a:srgbClr val="9984E8"/>
          </a:solidFill>
          <a:ln cap="flat" cmpd="sng" w="381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44"/>
          <p:cNvSpPr txBox="1"/>
          <p:nvPr/>
        </p:nvSpPr>
        <p:spPr>
          <a:xfrm>
            <a:off x="3557354" y="5444914"/>
            <a:ext cx="575549" cy="523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15" name="Google Shape;915;p44"/>
          <p:cNvSpPr/>
          <p:nvPr/>
        </p:nvSpPr>
        <p:spPr>
          <a:xfrm>
            <a:off x="4213409" y="5478186"/>
            <a:ext cx="503525" cy="490347"/>
          </a:xfrm>
          <a:prstGeom prst="ellipse">
            <a:avLst/>
          </a:prstGeom>
          <a:solidFill>
            <a:srgbClr val="2E75B6"/>
          </a:solidFill>
          <a:ln cap="flat" cmpd="sng" w="381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44"/>
          <p:cNvSpPr txBox="1"/>
          <p:nvPr/>
        </p:nvSpPr>
        <p:spPr>
          <a:xfrm>
            <a:off x="4709093" y="5533999"/>
            <a:ext cx="18574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 Parameter</a:t>
            </a:r>
            <a:endParaRPr/>
          </a:p>
        </p:txBody>
      </p:sp>
      <p:cxnSp>
        <p:nvCxnSpPr>
          <p:cNvPr id="917" name="Google Shape;917;p44"/>
          <p:cNvCxnSpPr>
            <a:stCxn id="902" idx="6"/>
            <a:endCxn id="911" idx="0"/>
          </p:cNvCxnSpPr>
          <p:nvPr/>
        </p:nvCxnSpPr>
        <p:spPr>
          <a:xfrm>
            <a:off x="2619716" y="3769460"/>
            <a:ext cx="503400" cy="396300"/>
          </a:xfrm>
          <a:prstGeom prst="curvedConnector2">
            <a:avLst/>
          </a:prstGeom>
          <a:noFill/>
          <a:ln cap="flat" cmpd="sng" w="38100">
            <a:solidFill>
              <a:srgbClr val="323F4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8" name="Google Shape;918;p44"/>
          <p:cNvSpPr txBox="1"/>
          <p:nvPr/>
        </p:nvSpPr>
        <p:spPr>
          <a:xfrm>
            <a:off x="3032521" y="3573947"/>
            <a:ext cx="18574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Gradient Descent</a:t>
            </a:r>
            <a:endParaRPr/>
          </a:p>
        </p:txBody>
      </p:sp>
      <p:cxnSp>
        <p:nvCxnSpPr>
          <p:cNvPr id="919" name="Google Shape;919;p44"/>
          <p:cNvCxnSpPr>
            <a:stCxn id="911" idx="4"/>
            <a:endCxn id="915" idx="2"/>
          </p:cNvCxnSpPr>
          <p:nvPr/>
        </p:nvCxnSpPr>
        <p:spPr>
          <a:xfrm flipH="1" rot="-5400000">
            <a:off x="3134640" y="4644653"/>
            <a:ext cx="1067400" cy="1090200"/>
          </a:xfrm>
          <a:prstGeom prst="curvedConnector2">
            <a:avLst/>
          </a:prstGeom>
          <a:noFill/>
          <a:ln cap="flat" cmpd="sng" w="38100">
            <a:solidFill>
              <a:srgbClr val="323F4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20" name="Google Shape;920;p44"/>
          <p:cNvSpPr txBox="1"/>
          <p:nvPr/>
        </p:nvSpPr>
        <p:spPr>
          <a:xfrm>
            <a:off x="3433784" y="5004751"/>
            <a:ext cx="18574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Gradient Descent</a:t>
            </a:r>
            <a:endParaRPr/>
          </a:p>
        </p:txBody>
      </p:sp>
      <p:sp>
        <p:nvSpPr>
          <p:cNvPr id="921" name="Google Shape;921;p44"/>
          <p:cNvSpPr txBox="1"/>
          <p:nvPr/>
        </p:nvSpPr>
        <p:spPr>
          <a:xfrm>
            <a:off x="3551576" y="5747072"/>
            <a:ext cx="575549" cy="4001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22" name="Google Shape;922;p44"/>
          <p:cNvSpPr txBox="1"/>
          <p:nvPr/>
        </p:nvSpPr>
        <p:spPr>
          <a:xfrm>
            <a:off x="1728365" y="4892113"/>
            <a:ext cx="575549" cy="4001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Selections</a:t>
            </a:r>
            <a:endParaRPr/>
          </a:p>
        </p:txBody>
      </p:sp>
      <p:grpSp>
        <p:nvGrpSpPr>
          <p:cNvPr id="928" name="Google Shape;928;p45"/>
          <p:cNvGrpSpPr/>
          <p:nvPr/>
        </p:nvGrpSpPr>
        <p:grpSpPr>
          <a:xfrm>
            <a:off x="6587410" y="1801081"/>
            <a:ext cx="5514104" cy="3879318"/>
            <a:chOff x="383911" y="638711"/>
            <a:chExt cx="10013599" cy="7234153"/>
          </a:xfrm>
        </p:grpSpPr>
        <p:sp>
          <p:nvSpPr>
            <p:cNvPr id="929" name="Google Shape;929;p45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930" name="Google Shape;930;p45"/>
            <p:cNvSpPr txBox="1"/>
            <p:nvPr/>
          </p:nvSpPr>
          <p:spPr>
            <a:xfrm>
              <a:off x="7775510" y="3556868"/>
              <a:ext cx="262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931" name="Google Shape;931;p45"/>
            <p:cNvGrpSpPr/>
            <p:nvPr/>
          </p:nvGrpSpPr>
          <p:grpSpPr>
            <a:xfrm>
              <a:off x="1263243" y="638711"/>
              <a:ext cx="8816930" cy="7234153"/>
              <a:chOff x="1263243" y="638711"/>
              <a:chExt cx="8816930" cy="7234153"/>
            </a:xfrm>
          </p:grpSpPr>
          <p:sp>
            <p:nvSpPr>
              <p:cNvPr id="932" name="Google Shape;932;p45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45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45"/>
              <p:cNvSpPr txBox="1"/>
              <p:nvPr/>
            </p:nvSpPr>
            <p:spPr>
              <a:xfrm>
                <a:off x="7775512" y="790741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5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203864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1" name="Google Shape;941;p45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942" name="Google Shape;942;p45"/>
          <p:cNvCxnSpPr>
            <a:stCxn id="932" idx="6"/>
            <a:endCxn id="935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3" name="Google Shape;943;p45"/>
          <p:cNvCxnSpPr>
            <a:stCxn id="935" idx="4"/>
            <a:endCxn id="937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4" name="Google Shape;944;p45"/>
          <p:cNvCxnSpPr>
            <a:stCxn id="937" idx="2"/>
            <a:endCxn id="935" idx="2"/>
          </p:cNvCxnSpPr>
          <p:nvPr/>
        </p:nvCxnSpPr>
        <p:spPr>
          <a:xfrm flipH="1" rot="10800000">
            <a:off x="9979462" y="2145357"/>
            <a:ext cx="600" cy="1549800"/>
          </a:xfrm>
          <a:prstGeom prst="curvedConnector3">
            <a:avLst>
              <a:gd fmla="val -35983551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5" name="Google Shape;945;p45"/>
          <p:cNvCxnSpPr>
            <a:stCxn id="935" idx="6"/>
            <a:endCxn id="937" idx="6"/>
          </p:cNvCxnSpPr>
          <p:nvPr/>
        </p:nvCxnSpPr>
        <p:spPr>
          <a:xfrm>
            <a:off x="10482987" y="2145282"/>
            <a:ext cx="600" cy="1549800"/>
          </a:xfrm>
          <a:prstGeom prst="curvedConnector3">
            <a:avLst>
              <a:gd fmla="val 38099894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6" name="Google Shape;946;p45"/>
          <p:cNvCxnSpPr>
            <a:stCxn id="937" idx="2"/>
            <a:endCxn id="934" idx="6"/>
          </p:cNvCxnSpPr>
          <p:nvPr/>
        </p:nvCxnSpPr>
        <p:spPr>
          <a:xfrm rot="10800000">
            <a:off x="8857762" y="3695157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7" name="Google Shape;947;p45"/>
          <p:cNvCxnSpPr>
            <a:stCxn id="934" idx="0"/>
            <a:endCxn id="932" idx="4"/>
          </p:cNvCxnSpPr>
          <p:nvPr/>
        </p:nvCxnSpPr>
        <p:spPr>
          <a:xfrm rot="10800000">
            <a:off x="8605901" y="2390384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8" name="Google Shape;948;p45"/>
          <p:cNvCxnSpPr>
            <a:stCxn id="937" idx="2"/>
            <a:endCxn id="938" idx="0"/>
          </p:cNvCxnSpPr>
          <p:nvPr/>
        </p:nvCxnSpPr>
        <p:spPr>
          <a:xfrm flipH="1">
            <a:off x="9727762" y="3695157"/>
            <a:ext cx="251700" cy="12969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9" name="Google Shape;949;p45"/>
          <p:cNvCxnSpPr>
            <a:stCxn id="932" idx="0"/>
            <a:endCxn id="935" idx="0"/>
          </p:cNvCxnSpPr>
          <p:nvPr/>
        </p:nvCxnSpPr>
        <p:spPr>
          <a:xfrm flipH="1" rot="-5400000">
            <a:off x="9418301" y="1087708"/>
            <a:ext cx="600" cy="1625400"/>
          </a:xfrm>
          <a:prstGeom prst="curvedConnector3">
            <a:avLst>
              <a:gd fmla="val -37041622" name="adj1"/>
            </a:avLst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50" name="Google Shape;950;p45"/>
          <p:cNvCxnSpPr>
            <a:stCxn id="935" idx="6"/>
            <a:endCxn id="940" idx="0"/>
          </p:cNvCxnSpPr>
          <p:nvPr/>
        </p:nvCxnSpPr>
        <p:spPr>
          <a:xfrm>
            <a:off x="10482987" y="2145282"/>
            <a:ext cx="99300" cy="2474700"/>
          </a:xfrm>
          <a:prstGeom prst="curvedConnector2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951" name="Google Shape;951;p45"/>
          <p:cNvGrpSpPr/>
          <p:nvPr/>
        </p:nvGrpSpPr>
        <p:grpSpPr>
          <a:xfrm>
            <a:off x="427701" y="1800731"/>
            <a:ext cx="6568393" cy="4245297"/>
            <a:chOff x="427701" y="1800731"/>
            <a:chExt cx="6985930" cy="4394796"/>
          </a:xfrm>
        </p:grpSpPr>
        <p:pic>
          <p:nvPicPr>
            <p:cNvPr id="952" name="Google Shape;95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7701" y="1800731"/>
              <a:ext cx="5446311" cy="4394796"/>
            </a:xfrm>
            <a:prstGeom prst="rect">
              <a:avLst/>
            </a:prstGeom>
            <a:noFill/>
            <a:ln cap="flat" cmpd="sng" w="9525">
              <a:solidFill>
                <a:srgbClr val="2E75B6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953" name="Google Shape;953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29276" y="1800731"/>
              <a:ext cx="3184355" cy="4394796"/>
            </a:xfrm>
            <a:prstGeom prst="rect">
              <a:avLst/>
            </a:prstGeom>
            <a:noFill/>
            <a:ln cap="flat" cmpd="sng" w="9525">
              <a:solidFill>
                <a:srgbClr val="2E75B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Flickr, NLP + SVM</a:t>
            </a:r>
            <a:endParaRPr/>
          </a:p>
        </p:txBody>
      </p:sp>
      <p:sp>
        <p:nvSpPr>
          <p:cNvPr id="959" name="Google Shape;959;p46"/>
          <p:cNvSpPr/>
          <p:nvPr/>
        </p:nvSpPr>
        <p:spPr>
          <a:xfrm>
            <a:off x="7405301" y="1690688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Cleaning data</a:t>
            </a: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7405301" y="2584899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Translating non-English words</a:t>
            </a:r>
            <a:endParaRPr/>
          </a:p>
        </p:txBody>
      </p:sp>
      <p:cxnSp>
        <p:nvCxnSpPr>
          <p:cNvPr id="961" name="Google Shape;961;p46"/>
          <p:cNvCxnSpPr>
            <a:stCxn id="959" idx="2"/>
            <a:endCxn id="960" idx="0"/>
          </p:cNvCxnSpPr>
          <p:nvPr/>
        </p:nvCxnSpPr>
        <p:spPr>
          <a:xfrm>
            <a:off x="9554301" y="2189525"/>
            <a:ext cx="0" cy="3954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62" name="Google Shape;962;p46"/>
          <p:cNvSpPr/>
          <p:nvPr/>
        </p:nvSpPr>
        <p:spPr>
          <a:xfrm>
            <a:off x="7405301" y="3479110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Word Tokenization &amp; Stemming</a:t>
            </a:r>
            <a:endParaRPr/>
          </a:p>
        </p:txBody>
      </p:sp>
      <p:cxnSp>
        <p:nvCxnSpPr>
          <p:cNvPr id="963" name="Google Shape;963;p46"/>
          <p:cNvCxnSpPr/>
          <p:nvPr/>
        </p:nvCxnSpPr>
        <p:spPr>
          <a:xfrm>
            <a:off x="9554301" y="3977947"/>
            <a:ext cx="0" cy="395374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4" name="Google Shape;964;p46"/>
          <p:cNvCxnSpPr/>
          <p:nvPr/>
        </p:nvCxnSpPr>
        <p:spPr>
          <a:xfrm>
            <a:off x="9554301" y="3083736"/>
            <a:ext cx="0" cy="395374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65" name="Google Shape;965;p46"/>
          <p:cNvSpPr/>
          <p:nvPr/>
        </p:nvSpPr>
        <p:spPr>
          <a:xfrm>
            <a:off x="7405301" y="4373321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Stopwords Checking</a:t>
            </a:r>
            <a:endParaRPr/>
          </a:p>
        </p:txBody>
      </p:sp>
      <p:sp>
        <p:nvSpPr>
          <p:cNvPr id="966" name="Google Shape;966;p46"/>
          <p:cNvSpPr/>
          <p:nvPr/>
        </p:nvSpPr>
        <p:spPr>
          <a:xfrm>
            <a:off x="7405301" y="5267532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word vectorization</a:t>
            </a:r>
            <a:endParaRPr/>
          </a:p>
        </p:txBody>
      </p:sp>
      <p:cxnSp>
        <p:nvCxnSpPr>
          <p:cNvPr id="967" name="Google Shape;967;p46"/>
          <p:cNvCxnSpPr/>
          <p:nvPr/>
        </p:nvCxnSpPr>
        <p:spPr>
          <a:xfrm>
            <a:off x="9559789" y="4872158"/>
            <a:ext cx="0" cy="395374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968" name="Google Shape;968;p46"/>
          <p:cNvPicPr preferRelativeResize="0"/>
          <p:nvPr/>
        </p:nvPicPr>
        <p:blipFill rotWithShape="1">
          <a:blip r:embed="rId3">
            <a:alphaModFix amt="84000"/>
          </a:blip>
          <a:srcRect b="0" l="0" r="0" t="0"/>
          <a:stretch/>
        </p:blipFill>
        <p:spPr>
          <a:xfrm>
            <a:off x="838200" y="1768896"/>
            <a:ext cx="5793387" cy="4418102"/>
          </a:xfrm>
          <a:prstGeom prst="rect">
            <a:avLst/>
          </a:prstGeom>
          <a:solidFill>
            <a:srgbClr val="2E75B6"/>
          </a:solidFill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Flickr, NLP + SVM</a:t>
            </a:r>
            <a:endParaRPr/>
          </a:p>
        </p:txBody>
      </p:sp>
      <p:graphicFrame>
        <p:nvGraphicFramePr>
          <p:cNvPr id="974" name="Google Shape;974;p47"/>
          <p:cNvGraphicFramePr/>
          <p:nvPr/>
        </p:nvGraphicFramePr>
        <p:xfrm>
          <a:off x="1211113" y="1940106"/>
          <a:ext cx="3000000" cy="3000000"/>
        </p:xfrm>
        <a:graphic>
          <a:graphicData uri="http://schemas.openxmlformats.org/drawingml/2006/table">
            <a:tbl>
              <a:tblPr bandCol="1">
                <a:noFill/>
                <a:tableStyleId>{F383FC5C-7E29-4CCC-B49A-5815A38E79CC}</a:tableStyleId>
              </a:tblPr>
              <a:tblGrid>
                <a:gridCol w="1279925"/>
                <a:gridCol w="1279925"/>
                <a:gridCol w="1279925"/>
                <a:gridCol w="1279925"/>
              </a:tblGrid>
              <a:tr h="894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unstoppable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4573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charles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735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894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broadway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564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sharpen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3966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894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farm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1593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phrenograph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3166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75" name="Google Shape;975;p47"/>
          <p:cNvSpPr txBox="1"/>
          <p:nvPr/>
        </p:nvSpPr>
        <p:spPr>
          <a:xfrm>
            <a:off x="1708814" y="5267532"/>
            <a:ext cx="4124285" cy="923330"/>
          </a:xfrm>
          <a:prstGeom prst="rect">
            <a:avLst/>
          </a:prstGeom>
          <a:solidFill>
            <a:srgbClr val="CEE8F3"/>
          </a:solidFill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559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example of the words in the description of the photos and how the vectorization looks like </a:t>
            </a:r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1477" y="1488868"/>
            <a:ext cx="4172323" cy="4701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Training Results</a:t>
            </a:r>
            <a:endParaRPr/>
          </a:p>
        </p:txBody>
      </p:sp>
      <p:pic>
        <p:nvPicPr>
          <p:cNvPr descr="Chart, box and whisker chart&#10;&#10;Description automatically generated" id="982" name="Google Shape;9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623" y="1690688"/>
            <a:ext cx="10056754" cy="4282573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box and whisker chart&#10;&#10;Description automatically generated" id="987" name="Google Shape;98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47" y="1690688"/>
            <a:ext cx="10107306" cy="4304100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8" name="Google Shape;988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Quattrocento Sans"/>
              <a:buNone/>
            </a:pPr>
            <a:r>
              <a:rPr lang="en-US" sz="4000"/>
              <a:t>Modeling: Training Results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2508380" y="29403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Quantifying the Commons</a:t>
            </a:r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-74645" y="342900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Quattrocento Sans"/>
              <a:buNone/>
            </a:pPr>
            <a:r>
              <a:rPr b="0" i="0" lang="en-US" sz="24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Quantify the Size and Diversity of Commons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01" y="1690688"/>
            <a:ext cx="49403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Modeling: Flickr, NLP + SVM</a:t>
            </a:r>
            <a:endParaRPr/>
          </a:p>
        </p:txBody>
      </p:sp>
      <p:sp>
        <p:nvSpPr>
          <p:cNvPr id="995" name="Google Shape;995;p50"/>
          <p:cNvSpPr/>
          <p:nvPr/>
        </p:nvSpPr>
        <p:spPr>
          <a:xfrm>
            <a:off x="7405301" y="1690688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Random Shuffling</a:t>
            </a:r>
            <a:endParaRPr/>
          </a:p>
        </p:txBody>
      </p:sp>
      <p:sp>
        <p:nvSpPr>
          <p:cNvPr id="996" name="Google Shape;996;p50"/>
          <p:cNvSpPr/>
          <p:nvPr/>
        </p:nvSpPr>
        <p:spPr>
          <a:xfrm>
            <a:off x="7405301" y="2584899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Train Test Splitting</a:t>
            </a:r>
            <a:endParaRPr/>
          </a:p>
        </p:txBody>
      </p:sp>
      <p:cxnSp>
        <p:nvCxnSpPr>
          <p:cNvPr id="997" name="Google Shape;997;p50"/>
          <p:cNvCxnSpPr>
            <a:stCxn id="995" idx="2"/>
            <a:endCxn id="996" idx="0"/>
          </p:cNvCxnSpPr>
          <p:nvPr/>
        </p:nvCxnSpPr>
        <p:spPr>
          <a:xfrm>
            <a:off x="9554301" y="2189525"/>
            <a:ext cx="0" cy="395400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98" name="Google Shape;998;p50"/>
          <p:cNvSpPr/>
          <p:nvPr/>
        </p:nvSpPr>
        <p:spPr>
          <a:xfrm>
            <a:off x="7405301" y="3479110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Support Vector Machines Performing</a:t>
            </a:r>
            <a:endParaRPr/>
          </a:p>
        </p:txBody>
      </p:sp>
      <p:cxnSp>
        <p:nvCxnSpPr>
          <p:cNvPr id="999" name="Google Shape;999;p50"/>
          <p:cNvCxnSpPr/>
          <p:nvPr/>
        </p:nvCxnSpPr>
        <p:spPr>
          <a:xfrm>
            <a:off x="9554301" y="3977947"/>
            <a:ext cx="0" cy="395374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00" name="Google Shape;1000;p50"/>
          <p:cNvCxnSpPr/>
          <p:nvPr/>
        </p:nvCxnSpPr>
        <p:spPr>
          <a:xfrm>
            <a:off x="9554301" y="3083736"/>
            <a:ext cx="0" cy="395374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01" name="Google Shape;1001;p50"/>
          <p:cNvSpPr/>
          <p:nvPr/>
        </p:nvSpPr>
        <p:spPr>
          <a:xfrm>
            <a:off x="7405301" y="4373321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Accuracy Calculation</a:t>
            </a:r>
            <a:endParaRPr/>
          </a:p>
        </p:txBody>
      </p:sp>
      <p:sp>
        <p:nvSpPr>
          <p:cNvPr id="1002" name="Google Shape;1002;p50"/>
          <p:cNvSpPr/>
          <p:nvPr/>
        </p:nvSpPr>
        <p:spPr>
          <a:xfrm>
            <a:off x="7405301" y="5267532"/>
            <a:ext cx="4298000" cy="498837"/>
          </a:xfrm>
          <a:prstGeom prst="rect">
            <a:avLst/>
          </a:prstGeom>
          <a:solidFill>
            <a:srgbClr val="9984E8">
              <a:alpha val="56862"/>
            </a:srgbClr>
          </a:solidFill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cxnSp>
        <p:nvCxnSpPr>
          <p:cNvPr id="1003" name="Google Shape;1003;p50"/>
          <p:cNvCxnSpPr/>
          <p:nvPr/>
        </p:nvCxnSpPr>
        <p:spPr>
          <a:xfrm>
            <a:off x="9559789" y="4872158"/>
            <a:ext cx="0" cy="395374"/>
          </a:xfrm>
          <a:prstGeom prst="straightConnector1">
            <a:avLst/>
          </a:prstGeom>
          <a:noFill/>
          <a:ln cap="flat" cmpd="sng" w="38100">
            <a:solidFill>
              <a:srgbClr val="2E75B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04" name="Google Shape;1004;p50"/>
          <p:cNvSpPr txBox="1"/>
          <p:nvPr/>
        </p:nvSpPr>
        <p:spPr>
          <a:xfrm>
            <a:off x="1771649" y="5443203"/>
            <a:ext cx="4153290" cy="923330"/>
          </a:xfrm>
          <a:prstGeom prst="rect">
            <a:avLst/>
          </a:prstGeom>
          <a:solidFill>
            <a:srgbClr val="CEE8F3"/>
          </a:solidFill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559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</a:t>
            </a:r>
            <a:r>
              <a:rPr b="1" lang="en-US" sz="1800">
                <a:solidFill>
                  <a:srgbClr val="2F559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>
                <a:solidFill>
                  <a:srgbClr val="2F559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 score mostly concentrate on 69 to 70, highest score is about </a:t>
            </a:r>
            <a:r>
              <a:rPr b="1" lang="en-US" sz="1800">
                <a:solidFill>
                  <a:srgbClr val="2F559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76</a:t>
            </a:r>
            <a:endParaRPr b="1" sz="1800">
              <a:solidFill>
                <a:srgbClr val="2F559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9" name="Google Shape;1009;p51"/>
          <p:cNvCxnSpPr>
            <a:stCxn id="1010" idx="2"/>
            <a:endCxn id="1011" idx="2"/>
          </p:cNvCxnSpPr>
          <p:nvPr/>
        </p:nvCxnSpPr>
        <p:spPr>
          <a:xfrm flipH="1" rot="-5400000">
            <a:off x="6144100" y="1294131"/>
            <a:ext cx="6300" cy="5601600"/>
          </a:xfrm>
          <a:prstGeom prst="curvedConnector3">
            <a:avLst>
              <a:gd fmla="val 1735504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12" name="Google Shape;1012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Deliverables</a:t>
            </a:r>
            <a:endParaRPr/>
          </a:p>
        </p:txBody>
      </p:sp>
      <p:grpSp>
        <p:nvGrpSpPr>
          <p:cNvPr id="1013" name="Google Shape;1013;p51"/>
          <p:cNvGrpSpPr/>
          <p:nvPr/>
        </p:nvGrpSpPr>
        <p:grpSpPr>
          <a:xfrm>
            <a:off x="1974850" y="2766218"/>
            <a:ext cx="8344937" cy="1331913"/>
            <a:chOff x="2118049" y="2859524"/>
            <a:chExt cx="8344937" cy="1331913"/>
          </a:xfrm>
        </p:grpSpPr>
        <p:sp>
          <p:nvSpPr>
            <p:cNvPr id="1010" name="Google Shape;1010;p51"/>
            <p:cNvSpPr txBox="1"/>
            <p:nvPr/>
          </p:nvSpPr>
          <p:spPr>
            <a:xfrm>
              <a:off x="2118049" y="2859524"/>
              <a:ext cx="2743200" cy="1325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SzPts val="4000"/>
                <a:buFont typeface="Quattrocento Sans"/>
                <a:buNone/>
              </a:pPr>
              <a:r>
                <a:rPr lang="en-US" sz="4000">
                  <a:solidFill>
                    <a:srgbClr val="2E75B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Retrieval</a:t>
              </a:r>
              <a:endParaRPr/>
            </a:p>
          </p:txBody>
        </p:sp>
        <p:sp>
          <p:nvSpPr>
            <p:cNvPr id="1014" name="Google Shape;1014;p51"/>
            <p:cNvSpPr txBox="1"/>
            <p:nvPr/>
          </p:nvSpPr>
          <p:spPr>
            <a:xfrm>
              <a:off x="4861249" y="2859524"/>
              <a:ext cx="2743200" cy="1325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SzPts val="4000"/>
                <a:buFont typeface="Quattrocento Sans"/>
                <a:buNone/>
              </a:pPr>
              <a:r>
                <a:rPr lang="en-US" sz="4000">
                  <a:solidFill>
                    <a:srgbClr val="2E75B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Visualize</a:t>
              </a:r>
              <a:endParaRPr/>
            </a:p>
          </p:txBody>
        </p:sp>
        <p:cxnSp>
          <p:nvCxnSpPr>
            <p:cNvPr id="1015" name="Google Shape;1015;p51"/>
            <p:cNvCxnSpPr>
              <a:stCxn id="1010" idx="0"/>
              <a:endCxn id="1014" idx="0"/>
            </p:cNvCxnSpPr>
            <p:nvPr/>
          </p:nvCxnSpPr>
          <p:spPr>
            <a:xfrm flipH="1" rot="-5400000">
              <a:off x="4860949" y="1488224"/>
              <a:ext cx="600" cy="2743200"/>
            </a:xfrm>
            <a:prstGeom prst="curvedConnector3">
              <a:avLst>
                <a:gd fmla="val 3930614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016" name="Google Shape;1016;p51"/>
            <p:cNvCxnSpPr/>
            <p:nvPr/>
          </p:nvCxnSpPr>
          <p:spPr>
            <a:xfrm>
              <a:off x="4525347" y="3522305"/>
              <a:ext cx="671804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011" name="Google Shape;1011;p51"/>
            <p:cNvSpPr txBox="1"/>
            <p:nvPr/>
          </p:nvSpPr>
          <p:spPr>
            <a:xfrm>
              <a:off x="7719786" y="2865874"/>
              <a:ext cx="2743200" cy="1325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SzPts val="4000"/>
                <a:buFont typeface="Quattrocento Sans"/>
                <a:buNone/>
              </a:pPr>
              <a:r>
                <a:rPr lang="en-US" sz="4000">
                  <a:solidFill>
                    <a:srgbClr val="2E75B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  <p:cxnSp>
          <p:nvCxnSpPr>
            <p:cNvPr id="1017" name="Google Shape;1017;p51"/>
            <p:cNvCxnSpPr/>
            <p:nvPr/>
          </p:nvCxnSpPr>
          <p:spPr>
            <a:xfrm>
              <a:off x="7281247" y="3528655"/>
              <a:ext cx="671804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018" name="Google Shape;1018;p51"/>
            <p:cNvCxnSpPr>
              <a:stCxn id="1014" idx="2"/>
              <a:endCxn id="1010" idx="2"/>
            </p:cNvCxnSpPr>
            <p:nvPr/>
          </p:nvCxnSpPr>
          <p:spPr>
            <a:xfrm rot="5400000">
              <a:off x="4860949" y="2813787"/>
              <a:ext cx="600" cy="2743200"/>
            </a:xfrm>
            <a:prstGeom prst="curvedConnector3">
              <a:avLst>
                <a:gd fmla="val 4959181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Deliverables: Retrieval</a:t>
            </a:r>
            <a:endParaRPr/>
          </a:p>
        </p:txBody>
      </p:sp>
      <p:sp>
        <p:nvSpPr>
          <p:cNvPr id="1024" name="Google Shape;1024;p52"/>
          <p:cNvSpPr/>
          <p:nvPr/>
        </p:nvSpPr>
        <p:spPr>
          <a:xfrm>
            <a:off x="5552214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52"/>
          <p:cNvSpPr txBox="1"/>
          <p:nvPr/>
        </p:nvSpPr>
        <p:spPr>
          <a:xfrm>
            <a:off x="3988590" y="5193366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Unstable</a:t>
            </a:r>
            <a:endParaRPr/>
          </a:p>
        </p:txBody>
      </p:sp>
      <p:sp>
        <p:nvSpPr>
          <p:cNvPr id="1026" name="Google Shape;1026;p52"/>
          <p:cNvSpPr/>
          <p:nvPr/>
        </p:nvSpPr>
        <p:spPr>
          <a:xfrm>
            <a:off x="6296618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52"/>
          <p:cNvSpPr txBox="1"/>
          <p:nvPr/>
        </p:nvSpPr>
        <p:spPr>
          <a:xfrm>
            <a:off x="6446854" y="5190699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Reliable</a:t>
            </a:r>
            <a:endParaRPr/>
          </a:p>
        </p:txBody>
      </p:sp>
      <p:cxnSp>
        <p:nvCxnSpPr>
          <p:cNvPr id="1028" name="Google Shape;1028;p52"/>
          <p:cNvCxnSpPr>
            <a:stCxn id="1024" idx="6"/>
            <a:endCxn id="1026" idx="2"/>
          </p:cNvCxnSpPr>
          <p:nvPr/>
        </p:nvCxnSpPr>
        <p:spPr>
          <a:xfrm>
            <a:off x="5703271" y="5397813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29" name="Google Shape;10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727" y="2761861"/>
            <a:ext cx="5175544" cy="2198603"/>
          </a:xfrm>
          <a:prstGeom prst="rect">
            <a:avLst/>
          </a:prstGeom>
          <a:noFill/>
          <a:ln cap="flat" cmpd="sng" w="2857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0" name="Google Shape;103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146" y="1488641"/>
            <a:ext cx="3127068" cy="3471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Deliverables: Retrieval</a:t>
            </a:r>
            <a:endParaRPr/>
          </a:p>
        </p:txBody>
      </p:sp>
      <p:pic>
        <p:nvPicPr>
          <p:cNvPr id="1036" name="Google Shape;10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89485"/>
            <a:ext cx="4865071" cy="26425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7" name="Google Shape;1037;p53"/>
          <p:cNvSpPr/>
          <p:nvPr/>
        </p:nvSpPr>
        <p:spPr>
          <a:xfrm>
            <a:off x="5552214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53"/>
          <p:cNvSpPr txBox="1"/>
          <p:nvPr/>
        </p:nvSpPr>
        <p:spPr>
          <a:xfrm>
            <a:off x="3988590" y="5193366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Unstable</a:t>
            </a:r>
            <a:endParaRPr/>
          </a:p>
        </p:txBody>
      </p:sp>
      <p:sp>
        <p:nvSpPr>
          <p:cNvPr id="1039" name="Google Shape;1039;p53"/>
          <p:cNvSpPr/>
          <p:nvPr/>
        </p:nvSpPr>
        <p:spPr>
          <a:xfrm>
            <a:off x="5552214" y="5670345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53"/>
          <p:cNvSpPr txBox="1"/>
          <p:nvPr/>
        </p:nvSpPr>
        <p:spPr>
          <a:xfrm>
            <a:off x="3989411" y="5530807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Unavailable</a:t>
            </a:r>
            <a:endParaRPr/>
          </a:p>
        </p:txBody>
      </p:sp>
      <p:sp>
        <p:nvSpPr>
          <p:cNvPr id="1041" name="Google Shape;1041;p53"/>
          <p:cNvSpPr/>
          <p:nvPr/>
        </p:nvSpPr>
        <p:spPr>
          <a:xfrm>
            <a:off x="6296618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53"/>
          <p:cNvSpPr/>
          <p:nvPr/>
        </p:nvSpPr>
        <p:spPr>
          <a:xfrm>
            <a:off x="6296618" y="5670345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53"/>
          <p:cNvSpPr txBox="1"/>
          <p:nvPr/>
        </p:nvSpPr>
        <p:spPr>
          <a:xfrm>
            <a:off x="6446854" y="5190699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Reliable</a:t>
            </a:r>
            <a:endParaRPr/>
          </a:p>
        </p:txBody>
      </p:sp>
      <p:sp>
        <p:nvSpPr>
          <p:cNvPr id="1044" name="Google Shape;1044;p53"/>
          <p:cNvSpPr txBox="1"/>
          <p:nvPr/>
        </p:nvSpPr>
        <p:spPr>
          <a:xfrm>
            <a:off x="6447675" y="5528140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Interpretable</a:t>
            </a:r>
            <a:endParaRPr/>
          </a:p>
        </p:txBody>
      </p:sp>
      <p:cxnSp>
        <p:nvCxnSpPr>
          <p:cNvPr id="1045" name="Google Shape;1045;p53"/>
          <p:cNvCxnSpPr>
            <a:stCxn id="1037" idx="6"/>
            <a:endCxn id="1041" idx="2"/>
          </p:cNvCxnSpPr>
          <p:nvPr/>
        </p:nvCxnSpPr>
        <p:spPr>
          <a:xfrm>
            <a:off x="5703271" y="5397813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46" name="Google Shape;1046;p53"/>
          <p:cNvCxnSpPr>
            <a:stCxn id="1039" idx="6"/>
            <a:endCxn id="1042" idx="2"/>
          </p:cNvCxnSpPr>
          <p:nvPr/>
        </p:nvCxnSpPr>
        <p:spPr>
          <a:xfrm>
            <a:off x="5703271" y="5743897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47" name="Google Shape;104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146" y="2183363"/>
            <a:ext cx="4866612" cy="27660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Deliverables: Retrieval</a:t>
            </a:r>
            <a:endParaRPr/>
          </a:p>
        </p:txBody>
      </p:sp>
      <p:pic>
        <p:nvPicPr>
          <p:cNvPr id="1053" name="Google Shape;105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89485"/>
            <a:ext cx="4865071" cy="26425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4" name="Google Shape;105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147" y="1460187"/>
            <a:ext cx="4981653" cy="34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4"/>
          <p:cNvSpPr/>
          <p:nvPr/>
        </p:nvSpPr>
        <p:spPr>
          <a:xfrm>
            <a:off x="5552214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54"/>
          <p:cNvSpPr txBox="1"/>
          <p:nvPr/>
        </p:nvSpPr>
        <p:spPr>
          <a:xfrm>
            <a:off x="3988590" y="5193366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Unstable</a:t>
            </a:r>
            <a:endParaRPr/>
          </a:p>
        </p:txBody>
      </p:sp>
      <p:sp>
        <p:nvSpPr>
          <p:cNvPr id="1057" name="Google Shape;1057;p54"/>
          <p:cNvSpPr/>
          <p:nvPr/>
        </p:nvSpPr>
        <p:spPr>
          <a:xfrm>
            <a:off x="5552214" y="5670345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54"/>
          <p:cNvSpPr txBox="1"/>
          <p:nvPr/>
        </p:nvSpPr>
        <p:spPr>
          <a:xfrm>
            <a:off x="3989411" y="5530807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Unavailable</a:t>
            </a:r>
            <a:endParaRPr/>
          </a:p>
        </p:txBody>
      </p:sp>
      <p:sp>
        <p:nvSpPr>
          <p:cNvPr id="1059" name="Google Shape;1059;p54"/>
          <p:cNvSpPr/>
          <p:nvPr/>
        </p:nvSpPr>
        <p:spPr>
          <a:xfrm>
            <a:off x="5552214" y="6005867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54"/>
          <p:cNvSpPr txBox="1"/>
          <p:nvPr/>
        </p:nvSpPr>
        <p:spPr>
          <a:xfrm>
            <a:off x="3988180" y="5868248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Unexplored</a:t>
            </a:r>
            <a:endParaRPr/>
          </a:p>
        </p:txBody>
      </p:sp>
      <p:sp>
        <p:nvSpPr>
          <p:cNvPr id="1061" name="Google Shape;1061;p54"/>
          <p:cNvSpPr/>
          <p:nvPr/>
        </p:nvSpPr>
        <p:spPr>
          <a:xfrm>
            <a:off x="6296618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54"/>
          <p:cNvSpPr/>
          <p:nvPr/>
        </p:nvSpPr>
        <p:spPr>
          <a:xfrm>
            <a:off x="6296618" y="5670345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4"/>
          <p:cNvSpPr/>
          <p:nvPr/>
        </p:nvSpPr>
        <p:spPr>
          <a:xfrm>
            <a:off x="6296618" y="6005867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54"/>
          <p:cNvSpPr txBox="1"/>
          <p:nvPr/>
        </p:nvSpPr>
        <p:spPr>
          <a:xfrm>
            <a:off x="6446854" y="5190699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Reliable</a:t>
            </a:r>
            <a:endParaRPr/>
          </a:p>
        </p:txBody>
      </p:sp>
      <p:sp>
        <p:nvSpPr>
          <p:cNvPr id="1065" name="Google Shape;1065;p54"/>
          <p:cNvSpPr txBox="1"/>
          <p:nvPr/>
        </p:nvSpPr>
        <p:spPr>
          <a:xfrm>
            <a:off x="6447675" y="5528140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Interpretable</a:t>
            </a:r>
            <a:endParaRPr/>
          </a:p>
        </p:txBody>
      </p:sp>
      <p:sp>
        <p:nvSpPr>
          <p:cNvPr id="1066" name="Google Shape;1066;p54"/>
          <p:cNvSpPr txBox="1"/>
          <p:nvPr/>
        </p:nvSpPr>
        <p:spPr>
          <a:xfrm>
            <a:off x="6446444" y="5865581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Documented</a:t>
            </a:r>
            <a:endParaRPr/>
          </a:p>
        </p:txBody>
      </p:sp>
      <p:cxnSp>
        <p:nvCxnSpPr>
          <p:cNvPr id="1067" name="Google Shape;1067;p54"/>
          <p:cNvCxnSpPr>
            <a:stCxn id="1055" idx="6"/>
            <a:endCxn id="1061" idx="2"/>
          </p:cNvCxnSpPr>
          <p:nvPr/>
        </p:nvCxnSpPr>
        <p:spPr>
          <a:xfrm>
            <a:off x="5703271" y="5397813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68" name="Google Shape;1068;p54"/>
          <p:cNvCxnSpPr>
            <a:stCxn id="1057" idx="6"/>
            <a:endCxn id="1062" idx="2"/>
          </p:cNvCxnSpPr>
          <p:nvPr/>
        </p:nvCxnSpPr>
        <p:spPr>
          <a:xfrm>
            <a:off x="5703271" y="5743897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69" name="Google Shape;1069;p54"/>
          <p:cNvCxnSpPr>
            <a:stCxn id="1059" idx="6"/>
            <a:endCxn id="1063" idx="2"/>
          </p:cNvCxnSpPr>
          <p:nvPr/>
        </p:nvCxnSpPr>
        <p:spPr>
          <a:xfrm>
            <a:off x="5703271" y="6079419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Deliverables: Visualization</a:t>
            </a:r>
            <a:endParaRPr/>
          </a:p>
        </p:txBody>
      </p:sp>
      <p:sp>
        <p:nvSpPr>
          <p:cNvPr id="1075" name="Google Shape;1075;p55"/>
          <p:cNvSpPr/>
          <p:nvPr/>
        </p:nvSpPr>
        <p:spPr>
          <a:xfrm>
            <a:off x="5552214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55"/>
          <p:cNvSpPr txBox="1"/>
          <p:nvPr/>
        </p:nvSpPr>
        <p:spPr>
          <a:xfrm>
            <a:off x="3988590" y="5193366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Presented</a:t>
            </a:r>
            <a:endParaRPr/>
          </a:p>
        </p:txBody>
      </p:sp>
      <p:sp>
        <p:nvSpPr>
          <p:cNvPr id="1077" name="Google Shape;1077;p55"/>
          <p:cNvSpPr/>
          <p:nvPr/>
        </p:nvSpPr>
        <p:spPr>
          <a:xfrm>
            <a:off x="6296618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55"/>
          <p:cNvSpPr txBox="1"/>
          <p:nvPr/>
        </p:nvSpPr>
        <p:spPr>
          <a:xfrm>
            <a:off x="6446854" y="5190699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Exhibitory</a:t>
            </a:r>
            <a:endParaRPr/>
          </a:p>
        </p:txBody>
      </p:sp>
      <p:cxnSp>
        <p:nvCxnSpPr>
          <p:cNvPr id="1079" name="Google Shape;1079;p55"/>
          <p:cNvCxnSpPr>
            <a:stCxn id="1075" idx="6"/>
            <a:endCxn id="1077" idx="2"/>
          </p:cNvCxnSpPr>
          <p:nvPr/>
        </p:nvCxnSpPr>
        <p:spPr>
          <a:xfrm>
            <a:off x="5703271" y="5397813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80" name="Google Shape;108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867" y="1690687"/>
            <a:ext cx="4358937" cy="32430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1" name="Google Shape;108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618" y="1903198"/>
            <a:ext cx="5371739" cy="2808886"/>
          </a:xfrm>
          <a:prstGeom prst="rect">
            <a:avLst/>
          </a:prstGeom>
          <a:noFill/>
          <a:ln cap="flat" cmpd="sng" w="952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Deliverables: Visualization</a:t>
            </a:r>
            <a:endParaRPr/>
          </a:p>
        </p:txBody>
      </p:sp>
      <p:sp>
        <p:nvSpPr>
          <p:cNvPr id="1087" name="Google Shape;1087;p56"/>
          <p:cNvSpPr/>
          <p:nvPr/>
        </p:nvSpPr>
        <p:spPr>
          <a:xfrm>
            <a:off x="5552214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56"/>
          <p:cNvSpPr txBox="1"/>
          <p:nvPr/>
        </p:nvSpPr>
        <p:spPr>
          <a:xfrm>
            <a:off x="3988590" y="5193366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Presented</a:t>
            </a:r>
            <a:endParaRPr/>
          </a:p>
        </p:txBody>
      </p:sp>
      <p:sp>
        <p:nvSpPr>
          <p:cNvPr id="1089" name="Google Shape;1089;p56"/>
          <p:cNvSpPr/>
          <p:nvPr/>
        </p:nvSpPr>
        <p:spPr>
          <a:xfrm>
            <a:off x="5552214" y="5670345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56"/>
          <p:cNvSpPr txBox="1"/>
          <p:nvPr/>
        </p:nvSpPr>
        <p:spPr>
          <a:xfrm>
            <a:off x="3340359" y="5530807"/>
            <a:ext cx="2212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Already Attainable</a:t>
            </a:r>
            <a:endParaRPr/>
          </a:p>
        </p:txBody>
      </p:sp>
      <p:sp>
        <p:nvSpPr>
          <p:cNvPr id="1091" name="Google Shape;1091;p56"/>
          <p:cNvSpPr/>
          <p:nvPr/>
        </p:nvSpPr>
        <p:spPr>
          <a:xfrm>
            <a:off x="6296618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56"/>
          <p:cNvSpPr/>
          <p:nvPr/>
        </p:nvSpPr>
        <p:spPr>
          <a:xfrm>
            <a:off x="6296618" y="5670345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56"/>
          <p:cNvSpPr txBox="1"/>
          <p:nvPr/>
        </p:nvSpPr>
        <p:spPr>
          <a:xfrm>
            <a:off x="6446854" y="5190699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Exhibitory</a:t>
            </a:r>
            <a:endParaRPr/>
          </a:p>
        </p:txBody>
      </p:sp>
      <p:sp>
        <p:nvSpPr>
          <p:cNvPr id="1094" name="Google Shape;1094;p56"/>
          <p:cNvSpPr txBox="1"/>
          <p:nvPr/>
        </p:nvSpPr>
        <p:spPr>
          <a:xfrm>
            <a:off x="6447675" y="5528140"/>
            <a:ext cx="24558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Effortfully Extractable</a:t>
            </a:r>
            <a:endParaRPr/>
          </a:p>
        </p:txBody>
      </p:sp>
      <p:cxnSp>
        <p:nvCxnSpPr>
          <p:cNvPr id="1095" name="Google Shape;1095;p56"/>
          <p:cNvCxnSpPr>
            <a:stCxn id="1087" idx="6"/>
            <a:endCxn id="1091" idx="2"/>
          </p:cNvCxnSpPr>
          <p:nvPr/>
        </p:nvCxnSpPr>
        <p:spPr>
          <a:xfrm>
            <a:off x="5703271" y="5397813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6" name="Google Shape;1096;p56"/>
          <p:cNvCxnSpPr>
            <a:stCxn id="1089" idx="6"/>
            <a:endCxn id="1092" idx="2"/>
          </p:cNvCxnSpPr>
          <p:nvPr/>
        </p:nvCxnSpPr>
        <p:spPr>
          <a:xfrm>
            <a:off x="5703271" y="5743897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97" name="Google Shape;109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214" y="2036771"/>
            <a:ext cx="5928901" cy="2688844"/>
          </a:xfrm>
          <a:prstGeom prst="rect">
            <a:avLst/>
          </a:prstGeom>
          <a:noFill/>
          <a:ln cap="flat" cmpd="sng" w="952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8" name="Google Shape;109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406" y="1690686"/>
            <a:ext cx="5095865" cy="3219076"/>
          </a:xfrm>
          <a:prstGeom prst="rect">
            <a:avLst/>
          </a:prstGeom>
          <a:noFill/>
          <a:ln cap="flat" cmpd="sng" w="2857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Deliverables : Visualization</a:t>
            </a:r>
            <a:endParaRPr/>
          </a:p>
        </p:txBody>
      </p:sp>
      <p:sp>
        <p:nvSpPr>
          <p:cNvPr id="1104" name="Google Shape;1104;p57"/>
          <p:cNvSpPr/>
          <p:nvPr/>
        </p:nvSpPr>
        <p:spPr>
          <a:xfrm>
            <a:off x="5552214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57"/>
          <p:cNvSpPr txBox="1"/>
          <p:nvPr/>
        </p:nvSpPr>
        <p:spPr>
          <a:xfrm>
            <a:off x="3988590" y="5193366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Presented</a:t>
            </a:r>
            <a:endParaRPr/>
          </a:p>
        </p:txBody>
      </p:sp>
      <p:sp>
        <p:nvSpPr>
          <p:cNvPr id="1106" name="Google Shape;1106;p57"/>
          <p:cNvSpPr/>
          <p:nvPr/>
        </p:nvSpPr>
        <p:spPr>
          <a:xfrm>
            <a:off x="5552214" y="5670345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57"/>
          <p:cNvSpPr txBox="1"/>
          <p:nvPr/>
        </p:nvSpPr>
        <p:spPr>
          <a:xfrm>
            <a:off x="3340359" y="5530807"/>
            <a:ext cx="2212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Already Attainable</a:t>
            </a:r>
            <a:endParaRPr/>
          </a:p>
        </p:txBody>
      </p:sp>
      <p:sp>
        <p:nvSpPr>
          <p:cNvPr id="1108" name="Google Shape;1108;p57"/>
          <p:cNvSpPr/>
          <p:nvPr/>
        </p:nvSpPr>
        <p:spPr>
          <a:xfrm>
            <a:off x="5552214" y="6005867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57"/>
          <p:cNvSpPr txBox="1"/>
          <p:nvPr/>
        </p:nvSpPr>
        <p:spPr>
          <a:xfrm>
            <a:off x="3988180" y="5868248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Surface</a:t>
            </a:r>
            <a:endParaRPr/>
          </a:p>
        </p:txBody>
      </p:sp>
      <p:sp>
        <p:nvSpPr>
          <p:cNvPr id="1110" name="Google Shape;1110;p57"/>
          <p:cNvSpPr/>
          <p:nvPr/>
        </p:nvSpPr>
        <p:spPr>
          <a:xfrm>
            <a:off x="6296618" y="5324261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57"/>
          <p:cNvSpPr/>
          <p:nvPr/>
        </p:nvSpPr>
        <p:spPr>
          <a:xfrm>
            <a:off x="6296618" y="5670345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57"/>
          <p:cNvSpPr/>
          <p:nvPr/>
        </p:nvSpPr>
        <p:spPr>
          <a:xfrm>
            <a:off x="6296618" y="6005867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57"/>
          <p:cNvSpPr txBox="1"/>
          <p:nvPr/>
        </p:nvSpPr>
        <p:spPr>
          <a:xfrm>
            <a:off x="6446854" y="5190699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Exhibitory</a:t>
            </a:r>
            <a:endParaRPr/>
          </a:p>
        </p:txBody>
      </p:sp>
      <p:sp>
        <p:nvSpPr>
          <p:cNvPr id="1114" name="Google Shape;1114;p57"/>
          <p:cNvSpPr txBox="1"/>
          <p:nvPr/>
        </p:nvSpPr>
        <p:spPr>
          <a:xfrm>
            <a:off x="6447675" y="5528140"/>
            <a:ext cx="24558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Effortfully Extractable</a:t>
            </a:r>
            <a:endParaRPr/>
          </a:p>
        </p:txBody>
      </p:sp>
      <p:sp>
        <p:nvSpPr>
          <p:cNvPr id="1115" name="Google Shape;1115;p57"/>
          <p:cNvSpPr txBox="1"/>
          <p:nvPr/>
        </p:nvSpPr>
        <p:spPr>
          <a:xfrm>
            <a:off x="6446444" y="5865581"/>
            <a:ext cx="24558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Breadth and Depth</a:t>
            </a:r>
            <a:endParaRPr/>
          </a:p>
        </p:txBody>
      </p:sp>
      <p:cxnSp>
        <p:nvCxnSpPr>
          <p:cNvPr id="1116" name="Google Shape;1116;p57"/>
          <p:cNvCxnSpPr>
            <a:stCxn id="1104" idx="6"/>
            <a:endCxn id="1110" idx="2"/>
          </p:cNvCxnSpPr>
          <p:nvPr/>
        </p:nvCxnSpPr>
        <p:spPr>
          <a:xfrm>
            <a:off x="5703271" y="5397813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7" name="Google Shape;1117;p57"/>
          <p:cNvCxnSpPr>
            <a:stCxn id="1106" idx="6"/>
            <a:endCxn id="1111" idx="2"/>
          </p:cNvCxnSpPr>
          <p:nvPr/>
        </p:nvCxnSpPr>
        <p:spPr>
          <a:xfrm>
            <a:off x="5703271" y="5743897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8" name="Google Shape;1118;p57"/>
          <p:cNvCxnSpPr>
            <a:stCxn id="1108" idx="6"/>
            <a:endCxn id="1112" idx="2"/>
          </p:cNvCxnSpPr>
          <p:nvPr/>
        </p:nvCxnSpPr>
        <p:spPr>
          <a:xfrm>
            <a:off x="5703271" y="6079419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119" name="Google Shape;11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03" y="1840482"/>
            <a:ext cx="5771741" cy="2955916"/>
          </a:xfrm>
          <a:prstGeom prst="rect">
            <a:avLst/>
          </a:prstGeom>
          <a:noFill/>
          <a:ln cap="flat" cmpd="sng" w="38100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0" name="Google Shape;112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1716" y="1172790"/>
            <a:ext cx="3539131" cy="1962934"/>
          </a:xfrm>
          <a:prstGeom prst="rect">
            <a:avLst/>
          </a:prstGeom>
          <a:noFill/>
          <a:ln cap="flat" cmpd="sng" w="952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1" name="Google Shape;112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4962" y="2201994"/>
            <a:ext cx="4121752" cy="1741395"/>
          </a:xfrm>
          <a:prstGeom prst="rect">
            <a:avLst/>
          </a:prstGeom>
          <a:noFill/>
          <a:ln cap="flat" cmpd="sng" w="952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2" name="Google Shape;1122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1316" y="3144932"/>
            <a:ext cx="4769531" cy="1947055"/>
          </a:xfrm>
          <a:prstGeom prst="rect">
            <a:avLst/>
          </a:prstGeom>
          <a:noFill/>
          <a:ln cap="flat" cmpd="sng" w="9525">
            <a:solidFill>
              <a:srgbClr val="20386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Deliverables</a:t>
            </a:r>
            <a:endParaRPr/>
          </a:p>
        </p:txBody>
      </p:sp>
      <p:sp>
        <p:nvSpPr>
          <p:cNvPr id="1128" name="Google Shape;1128;p58"/>
          <p:cNvSpPr/>
          <p:nvPr/>
        </p:nvSpPr>
        <p:spPr>
          <a:xfrm>
            <a:off x="4973716" y="6242068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58"/>
          <p:cNvSpPr/>
          <p:nvPr/>
        </p:nvSpPr>
        <p:spPr>
          <a:xfrm>
            <a:off x="5718120" y="6242068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58"/>
          <p:cNvSpPr txBox="1"/>
          <p:nvPr/>
        </p:nvSpPr>
        <p:spPr>
          <a:xfrm>
            <a:off x="5869177" y="6123543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Practiced</a:t>
            </a:r>
            <a:endParaRPr/>
          </a:p>
        </p:txBody>
      </p:sp>
      <p:cxnSp>
        <p:nvCxnSpPr>
          <p:cNvPr id="1131" name="Google Shape;1131;p58"/>
          <p:cNvCxnSpPr>
            <a:stCxn id="1128" idx="6"/>
            <a:endCxn id="1129" idx="2"/>
          </p:cNvCxnSpPr>
          <p:nvPr/>
        </p:nvCxnSpPr>
        <p:spPr>
          <a:xfrm>
            <a:off x="5124773" y="6315620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Chart, box and whisker chart&#10;&#10;Description automatically generated" id="1132" name="Google Shape;113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901" y="1435236"/>
            <a:ext cx="10107306" cy="4304100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Deliverables</a:t>
            </a:r>
            <a:endParaRPr/>
          </a:p>
        </p:txBody>
      </p:sp>
      <p:sp>
        <p:nvSpPr>
          <p:cNvPr id="1138" name="Google Shape;1138;p59"/>
          <p:cNvSpPr/>
          <p:nvPr/>
        </p:nvSpPr>
        <p:spPr>
          <a:xfrm>
            <a:off x="4973716" y="6242068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59"/>
          <p:cNvSpPr/>
          <p:nvPr/>
        </p:nvSpPr>
        <p:spPr>
          <a:xfrm>
            <a:off x="5718120" y="6242068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59"/>
          <p:cNvSpPr txBox="1"/>
          <p:nvPr/>
        </p:nvSpPr>
        <p:spPr>
          <a:xfrm>
            <a:off x="5275009" y="5881985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Practiced</a:t>
            </a:r>
            <a:endParaRPr/>
          </a:p>
        </p:txBody>
      </p:sp>
      <p:cxnSp>
        <p:nvCxnSpPr>
          <p:cNvPr id="1141" name="Google Shape;1141;p59"/>
          <p:cNvCxnSpPr>
            <a:stCxn id="1138" idx="6"/>
            <a:endCxn id="1139" idx="2"/>
          </p:cNvCxnSpPr>
          <p:nvPr/>
        </p:nvCxnSpPr>
        <p:spPr>
          <a:xfrm>
            <a:off x="5124773" y="6315620"/>
            <a:ext cx="5934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42" name="Google Shape;1142;p59"/>
          <p:cNvSpPr/>
          <p:nvPr/>
        </p:nvSpPr>
        <p:spPr>
          <a:xfrm>
            <a:off x="6499932" y="6234657"/>
            <a:ext cx="151057" cy="147104"/>
          </a:xfrm>
          <a:prstGeom prst="ellipse">
            <a:avLst/>
          </a:prstGeom>
          <a:solidFill>
            <a:srgbClr val="00D3DE"/>
          </a:solidFill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59"/>
          <p:cNvSpPr txBox="1"/>
          <p:nvPr/>
        </p:nvSpPr>
        <p:spPr>
          <a:xfrm>
            <a:off x="6687078" y="6123543"/>
            <a:ext cx="156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Implications</a:t>
            </a:r>
            <a:endParaRPr/>
          </a:p>
        </p:txBody>
      </p:sp>
      <p:cxnSp>
        <p:nvCxnSpPr>
          <p:cNvPr id="1144" name="Google Shape;1144;p59"/>
          <p:cNvCxnSpPr>
            <a:stCxn id="1139" idx="6"/>
            <a:endCxn id="1142" idx="2"/>
          </p:cNvCxnSpPr>
          <p:nvPr/>
        </p:nvCxnSpPr>
        <p:spPr>
          <a:xfrm flipH="1" rot="10800000">
            <a:off x="5869177" y="6308120"/>
            <a:ext cx="630900" cy="750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Chart, box and whisker chart&#10;&#10;Description automatically generated" id="1145" name="Google Shape;11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901" y="1435236"/>
            <a:ext cx="10107306" cy="4304100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Project Objectives</a:t>
            </a:r>
            <a:endParaRPr/>
          </a:p>
        </p:txBody>
      </p:sp>
      <p:sp>
        <p:nvSpPr>
          <p:cNvPr id="121" name="Google Shape;121;p6"/>
          <p:cNvSpPr txBox="1"/>
          <p:nvPr/>
        </p:nvSpPr>
        <p:spPr>
          <a:xfrm>
            <a:off x="2006082" y="2766218"/>
            <a:ext cx="27432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Quattrocento Sans"/>
              <a:buNone/>
            </a:pPr>
            <a:r>
              <a:rPr b="0" i="0" lang="en-US" sz="40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Retrieval</a:t>
            </a: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-158621" y="90289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Quattrocento Sans"/>
              <a:buNone/>
            </a:pPr>
            <a:r>
              <a:rPr b="0" i="0" lang="en-US" sz="24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Quantify the Size and Diversity of Commons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Quantifying the Commons</a:t>
            </a:r>
            <a:endParaRPr/>
          </a:p>
        </p:txBody>
      </p:sp>
      <p:sp>
        <p:nvSpPr>
          <p:cNvPr id="1151" name="Google Shape;1151;p60"/>
          <p:cNvSpPr txBox="1"/>
          <p:nvPr/>
        </p:nvSpPr>
        <p:spPr>
          <a:xfrm>
            <a:off x="1517488" y="2258364"/>
            <a:ext cx="5097916" cy="885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Quattrocento Sans"/>
              <a:buNone/>
            </a:pPr>
            <a:r>
              <a:rPr lang="en-US" sz="5400">
                <a:solidFill>
                  <a:srgbClr val="1F38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Common</a:t>
            </a:r>
            <a:endParaRPr/>
          </a:p>
        </p:txBody>
      </p:sp>
      <p:sp>
        <p:nvSpPr>
          <p:cNvPr id="1152" name="Google Shape;1152;p60"/>
          <p:cNvSpPr txBox="1"/>
          <p:nvPr/>
        </p:nvSpPr>
        <p:spPr>
          <a:xfrm>
            <a:off x="2990169" y="2986297"/>
            <a:ext cx="5505455" cy="885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Quattrocento Sans"/>
              <a:buNone/>
            </a:pPr>
            <a:r>
              <a:rPr lang="en-US" sz="5400">
                <a:solidFill>
                  <a:srgbClr val="1F38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Communication</a:t>
            </a:r>
            <a:endParaRPr/>
          </a:p>
        </p:txBody>
      </p:sp>
      <p:sp>
        <p:nvSpPr>
          <p:cNvPr id="1153" name="Google Shape;1153;p60"/>
          <p:cNvSpPr txBox="1"/>
          <p:nvPr/>
        </p:nvSpPr>
        <p:spPr>
          <a:xfrm>
            <a:off x="3393086" y="3711445"/>
            <a:ext cx="5917449" cy="885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Quattrocento Sans"/>
              <a:buNone/>
            </a:pPr>
            <a:r>
              <a:rPr lang="en-US" sz="4800">
                <a:solidFill>
                  <a:srgbClr val="1F38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Course of Change</a:t>
            </a:r>
            <a:endParaRPr/>
          </a:p>
        </p:txBody>
      </p:sp>
      <p:sp>
        <p:nvSpPr>
          <p:cNvPr id="1154" name="Google Shape;1154;p60"/>
          <p:cNvSpPr txBox="1"/>
          <p:nvPr/>
        </p:nvSpPr>
        <p:spPr>
          <a:xfrm>
            <a:off x="2578175" y="4436593"/>
            <a:ext cx="5917449" cy="885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800"/>
              <a:buFont typeface="Quattrocento Sans"/>
              <a:buNone/>
            </a:pPr>
            <a:r>
              <a:rPr lang="en-US" sz="4800">
                <a:solidFill>
                  <a:srgbClr val="1F38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Quantify for Quality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Retrieval: Designing Data Pipeline</a:t>
            </a:r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6587410" y="1801081"/>
            <a:ext cx="5339357" cy="3879318"/>
            <a:chOff x="383911" y="638711"/>
            <a:chExt cx="9696261" cy="7234153"/>
          </a:xfrm>
        </p:grpSpPr>
        <p:sp>
          <p:nvSpPr>
            <p:cNvPr id="129" name="Google Shape;129;p7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130" name="Google Shape;130;p7"/>
            <p:cNvSpPr txBox="1"/>
            <p:nvPr/>
          </p:nvSpPr>
          <p:spPr>
            <a:xfrm>
              <a:off x="7458271" y="3589582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131" name="Google Shape;131;p7"/>
            <p:cNvGrpSpPr/>
            <p:nvPr/>
          </p:nvGrpSpPr>
          <p:grpSpPr>
            <a:xfrm>
              <a:off x="1263243" y="638711"/>
              <a:ext cx="8499688" cy="7234153"/>
              <a:chOff x="1263243" y="638711"/>
              <a:chExt cx="8499688" cy="7234153"/>
            </a:xfrm>
          </p:grpSpPr>
          <p:sp>
            <p:nvSpPr>
              <p:cNvPr id="132" name="Google Shape;132;p7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7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7"/>
              <p:cNvSpPr txBox="1"/>
              <p:nvPr/>
            </p:nvSpPr>
            <p:spPr>
              <a:xfrm>
                <a:off x="7458270" y="653372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7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7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142" name="Google Shape;142;p7"/>
          <p:cNvCxnSpPr>
            <a:stCxn id="132" idx="6"/>
            <a:endCxn id="135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3" name="Google Shape;143;p7"/>
          <p:cNvSpPr/>
          <p:nvPr/>
        </p:nvSpPr>
        <p:spPr>
          <a:xfrm>
            <a:off x="1606885" y="1801081"/>
            <a:ext cx="3711455" cy="646331"/>
          </a:xfrm>
          <a:prstGeom prst="rect">
            <a:avLst/>
          </a:prstGeom>
          <a:solidFill>
            <a:srgbClr val="00D3DE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Detect CC-Protected Documents/Platforms</a:t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1606882" y="4241492"/>
            <a:ext cx="3711455" cy="646331"/>
          </a:xfrm>
          <a:prstGeom prst="rect">
            <a:avLst/>
          </a:prstGeom>
          <a:solidFill>
            <a:srgbClr val="00D3DE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Collect CC-Protected Documents</a:t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1606883" y="5551459"/>
            <a:ext cx="3711455" cy="646331"/>
          </a:xfrm>
          <a:prstGeom prst="rect">
            <a:avLst/>
          </a:prstGeom>
          <a:solidFill>
            <a:srgbClr val="00D3DE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 Tabular Data</a:t>
            </a:r>
            <a:endParaRPr/>
          </a:p>
        </p:txBody>
      </p:sp>
      <p:cxnSp>
        <p:nvCxnSpPr>
          <p:cNvPr id="146" name="Google Shape;146;p7"/>
          <p:cNvCxnSpPr>
            <a:stCxn id="144" idx="2"/>
            <a:endCxn id="145" idx="0"/>
          </p:cNvCxnSpPr>
          <p:nvPr/>
        </p:nvCxnSpPr>
        <p:spPr>
          <a:xfrm>
            <a:off x="3462610" y="4887823"/>
            <a:ext cx="0" cy="663600"/>
          </a:xfrm>
          <a:prstGeom prst="straightConnector1">
            <a:avLst/>
          </a:prstGeom>
          <a:noFill/>
          <a:ln cap="flat" cmpd="sng" w="5715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7" name="Google Shape;147;p7"/>
          <p:cNvCxnSpPr>
            <a:stCxn id="143" idx="2"/>
            <a:endCxn id="144" idx="0"/>
          </p:cNvCxnSpPr>
          <p:nvPr/>
        </p:nvCxnSpPr>
        <p:spPr>
          <a:xfrm>
            <a:off x="3462613" y="2447412"/>
            <a:ext cx="0" cy="1794000"/>
          </a:xfrm>
          <a:prstGeom prst="straightConnector1">
            <a:avLst/>
          </a:prstGeom>
          <a:noFill/>
          <a:ln cap="flat" cmpd="sng" w="5715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8" name="Google Shape;148;p7"/>
          <p:cNvSpPr/>
          <p:nvPr/>
        </p:nvSpPr>
        <p:spPr>
          <a:xfrm>
            <a:off x="1606882" y="2745643"/>
            <a:ext cx="3711440" cy="1098569"/>
          </a:xfrm>
          <a:prstGeom prst="snip1Rect">
            <a:avLst>
              <a:gd fmla="val 0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Obtain list of available CC tools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License-detecting API endpoint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Creative/Auxiliary subprocesses</a:t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1606882" y="4958269"/>
            <a:ext cx="3711440" cy="294959"/>
          </a:xfrm>
          <a:prstGeom prst="snip1Rect">
            <a:avLst>
              <a:gd fmla="val 0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Pandas-CSV pipelines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Retrieval: Designing Data Pipeline</a:t>
            </a:r>
            <a:endParaRPr/>
          </a:p>
        </p:txBody>
      </p:sp>
      <p:grpSp>
        <p:nvGrpSpPr>
          <p:cNvPr id="155" name="Google Shape;155;p8"/>
          <p:cNvGrpSpPr/>
          <p:nvPr/>
        </p:nvGrpSpPr>
        <p:grpSpPr>
          <a:xfrm>
            <a:off x="6587410" y="1801081"/>
            <a:ext cx="5339357" cy="3879318"/>
            <a:chOff x="383911" y="638711"/>
            <a:chExt cx="9696261" cy="7234153"/>
          </a:xfrm>
        </p:grpSpPr>
        <p:sp>
          <p:nvSpPr>
            <p:cNvPr id="156" name="Google Shape;156;p8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157" name="Google Shape;157;p8"/>
            <p:cNvSpPr txBox="1"/>
            <p:nvPr/>
          </p:nvSpPr>
          <p:spPr>
            <a:xfrm>
              <a:off x="7458271" y="3589582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158" name="Google Shape;158;p8"/>
            <p:cNvGrpSpPr/>
            <p:nvPr/>
          </p:nvGrpSpPr>
          <p:grpSpPr>
            <a:xfrm>
              <a:off x="1263243" y="638711"/>
              <a:ext cx="8499688" cy="7234153"/>
              <a:chOff x="1263243" y="638711"/>
              <a:chExt cx="8499688" cy="7234153"/>
            </a:xfrm>
          </p:grpSpPr>
          <p:sp>
            <p:nvSpPr>
              <p:cNvPr id="159" name="Google Shape;159;p8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8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8"/>
              <p:cNvSpPr txBox="1"/>
              <p:nvPr/>
            </p:nvSpPr>
            <p:spPr>
              <a:xfrm>
                <a:off x="7458270" y="653372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8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" name="Google Shape;168;p8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169" name="Google Shape;169;p8"/>
          <p:cNvCxnSpPr>
            <a:stCxn id="159" idx="6"/>
            <a:endCxn id="162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0" name="Google Shape;170;p8"/>
          <p:cNvSpPr/>
          <p:nvPr/>
        </p:nvSpPr>
        <p:spPr>
          <a:xfrm>
            <a:off x="990160" y="2006997"/>
            <a:ext cx="4587644" cy="294959"/>
          </a:xfrm>
          <a:prstGeom prst="snip1Rect">
            <a:avLst>
              <a:gd fmla="val 16667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Webpages</a:t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1420923" y="2301956"/>
            <a:ext cx="4071781" cy="645227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Custom Search API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Internetarchive</a:t>
            </a:r>
            <a:endParaRPr sz="1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1826934" y="3155025"/>
            <a:ext cx="4587644" cy="294959"/>
          </a:xfrm>
          <a:prstGeom prst="snip1Rect">
            <a:avLst>
              <a:gd fmla="val 16667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Photos</a:t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2257697" y="3449984"/>
            <a:ext cx="4071781" cy="961536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Wikicommons</a:t>
            </a:r>
            <a:endParaRPr sz="1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Flickr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DeviantArt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Metmuseum</a:t>
            </a:r>
            <a:endParaRPr sz="1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990160" y="4556045"/>
            <a:ext cx="4587644" cy="294959"/>
          </a:xfrm>
          <a:prstGeom prst="snip1Rect">
            <a:avLst>
              <a:gd fmla="val 16667" name="adj"/>
            </a:avLst>
          </a:prstGeom>
          <a:solidFill>
            <a:srgbClr val="D0DBF0">
              <a:alpha val="7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Videos</a:t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1420923" y="4851004"/>
            <a:ext cx="4071781" cy="645227"/>
          </a:xfrm>
          <a:prstGeom prst="rect">
            <a:avLst/>
          </a:prstGeom>
          <a:solidFill>
            <a:srgbClr val="A5BAE3">
              <a:alpha val="5686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Vimeo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Quattrocento Sans"/>
              <a:buNone/>
            </a:pPr>
            <a:r>
              <a:rPr lang="en-US"/>
              <a:t>Retrieval: EDA</a:t>
            </a:r>
            <a:endParaRPr/>
          </a:p>
        </p:txBody>
      </p:sp>
      <p:grpSp>
        <p:nvGrpSpPr>
          <p:cNvPr id="181" name="Google Shape;181;p9"/>
          <p:cNvGrpSpPr/>
          <p:nvPr/>
        </p:nvGrpSpPr>
        <p:grpSpPr>
          <a:xfrm>
            <a:off x="6587410" y="1801081"/>
            <a:ext cx="5339357" cy="3879318"/>
            <a:chOff x="383911" y="638711"/>
            <a:chExt cx="9696261" cy="7234153"/>
          </a:xfrm>
        </p:grpSpPr>
        <p:sp>
          <p:nvSpPr>
            <p:cNvPr id="182" name="Google Shape;182;p9"/>
            <p:cNvSpPr txBox="1"/>
            <p:nvPr/>
          </p:nvSpPr>
          <p:spPr>
            <a:xfrm>
              <a:off x="383911" y="3556868"/>
              <a:ext cx="3208373" cy="1205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Answer Question</a:t>
              </a:r>
              <a:endParaRPr/>
            </a:p>
          </p:txBody>
        </p:sp>
        <p:sp>
          <p:nvSpPr>
            <p:cNvPr id="183" name="Google Shape;183;p9"/>
            <p:cNvSpPr txBox="1"/>
            <p:nvPr/>
          </p:nvSpPr>
          <p:spPr>
            <a:xfrm>
              <a:off x="7458271" y="3589582"/>
              <a:ext cx="262190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Understand Data</a:t>
              </a:r>
              <a:endParaRPr/>
            </a:p>
          </p:txBody>
        </p:sp>
        <p:grpSp>
          <p:nvGrpSpPr>
            <p:cNvPr id="184" name="Google Shape;184;p9"/>
            <p:cNvGrpSpPr/>
            <p:nvPr/>
          </p:nvGrpSpPr>
          <p:grpSpPr>
            <a:xfrm>
              <a:off x="1263243" y="638711"/>
              <a:ext cx="8499688" cy="7234153"/>
              <a:chOff x="1263243" y="638711"/>
              <a:chExt cx="8499688" cy="7234153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3592286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9"/>
              <p:cNvSpPr txBox="1"/>
              <p:nvPr/>
            </p:nvSpPr>
            <p:spPr>
              <a:xfrm>
                <a:off x="1263243" y="638711"/>
                <a:ext cx="2304661" cy="120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Ask Question</a:t>
                </a: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3592286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6543869" y="823377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9"/>
              <p:cNvSpPr txBox="1"/>
              <p:nvPr/>
            </p:nvSpPr>
            <p:spPr>
              <a:xfrm>
                <a:off x="7458270" y="653372"/>
                <a:ext cx="2304661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Obtain Data</a:t>
                </a: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6543870" y="3713585"/>
                <a:ext cx="914400" cy="91440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5629469" y="6589132"/>
                <a:ext cx="914400" cy="914399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9"/>
              <p:cNvSpPr txBox="1"/>
              <p:nvPr/>
            </p:nvSpPr>
            <p:spPr>
              <a:xfrm>
                <a:off x="4775718" y="7503533"/>
                <a:ext cx="2621902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Deliverable</a:t>
                </a: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7501191" y="5895516"/>
                <a:ext cx="274319" cy="274320"/>
              </a:xfrm>
              <a:prstGeom prst="ellipse">
                <a:avLst/>
              </a:prstGeom>
              <a:solidFill>
                <a:srgbClr val="00D3DE"/>
              </a:solidFill>
              <a:ln cap="flat" cmpd="sng" w="38100">
                <a:solidFill>
                  <a:srgbClr val="20386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4" name="Google Shape;194;p9"/>
            <p:cNvSpPr txBox="1"/>
            <p:nvPr/>
          </p:nvSpPr>
          <p:spPr>
            <a:xfrm>
              <a:off x="7775510" y="5848010"/>
              <a:ext cx="2304661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Modeling</a:t>
              </a:r>
              <a:endParaRPr/>
            </a:p>
          </p:txBody>
        </p:sp>
      </p:grpSp>
      <p:cxnSp>
        <p:nvCxnSpPr>
          <p:cNvPr id="195" name="Google Shape;195;p9"/>
          <p:cNvCxnSpPr>
            <a:stCxn id="185" idx="6"/>
            <a:endCxn id="188" idx="2"/>
          </p:cNvCxnSpPr>
          <p:nvPr/>
        </p:nvCxnSpPr>
        <p:spPr>
          <a:xfrm>
            <a:off x="8857663" y="2145282"/>
            <a:ext cx="1121700" cy="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6" name="Google Shape;196;p9"/>
          <p:cNvCxnSpPr>
            <a:stCxn id="188" idx="4"/>
            <a:endCxn id="190" idx="0"/>
          </p:cNvCxnSpPr>
          <p:nvPr/>
        </p:nvCxnSpPr>
        <p:spPr>
          <a:xfrm>
            <a:off x="10231224" y="2390455"/>
            <a:ext cx="0" cy="1059600"/>
          </a:xfrm>
          <a:prstGeom prst="straightConnector1">
            <a:avLst/>
          </a:prstGeom>
          <a:noFill/>
          <a:ln cap="flat" cmpd="sng" w="38100">
            <a:solidFill>
              <a:srgbClr val="2038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97" name="Google Shape;197;p9"/>
          <p:cNvGrpSpPr/>
          <p:nvPr/>
        </p:nvGrpSpPr>
        <p:grpSpPr>
          <a:xfrm>
            <a:off x="1593455" y="1882607"/>
            <a:ext cx="4592740" cy="4141924"/>
            <a:chOff x="1593455" y="1882607"/>
            <a:chExt cx="4525677" cy="4141924"/>
          </a:xfrm>
        </p:grpSpPr>
        <p:sp>
          <p:nvSpPr>
            <p:cNvPr id="198" name="Google Shape;198;p9"/>
            <p:cNvSpPr/>
            <p:nvPr/>
          </p:nvSpPr>
          <p:spPr>
            <a:xfrm>
              <a:off x="1593455" y="1882607"/>
              <a:ext cx="4525677" cy="294959"/>
            </a:xfrm>
            <a:prstGeom prst="snip1Rect">
              <a:avLst>
                <a:gd fmla="val 16667" name="adj"/>
              </a:avLst>
            </a:prstGeom>
            <a:solidFill>
              <a:srgbClr val="D0DBF0">
                <a:alpha val="76862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Google Custom Search API</a:t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593455" y="2898354"/>
              <a:ext cx="4525677" cy="294959"/>
            </a:xfrm>
            <a:prstGeom prst="snip1Rect">
              <a:avLst>
                <a:gd fmla="val 16667" name="adj"/>
              </a:avLst>
            </a:prstGeom>
            <a:solidFill>
              <a:srgbClr val="D0DBF0">
                <a:alpha val="76862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Flickr</a:t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93455" y="5187385"/>
              <a:ext cx="4525677" cy="294959"/>
            </a:xfrm>
            <a:prstGeom prst="snip1Rect">
              <a:avLst>
                <a:gd fmla="val 16667" name="adj"/>
              </a:avLst>
            </a:prstGeom>
            <a:solidFill>
              <a:srgbClr val="D0DBF0">
                <a:alpha val="76862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YouTube</a:t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024220" y="2177566"/>
              <a:ext cx="4016782" cy="542187"/>
            </a:xfrm>
            <a:prstGeom prst="rect">
              <a:avLst/>
            </a:prstGeom>
            <a:solidFill>
              <a:srgbClr val="A5BAE3">
                <a:alpha val="56862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Deprecated parameters/operators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Wasted Potential</a:t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2010794" y="3193313"/>
              <a:ext cx="4016782" cy="1919863"/>
            </a:xfrm>
            <a:prstGeom prst="rect">
              <a:avLst/>
            </a:prstGeom>
            <a:solidFill>
              <a:srgbClr val="A5BAE3">
                <a:alpha val="56862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2010794" y="5482344"/>
              <a:ext cx="4016782" cy="542187"/>
            </a:xfrm>
            <a:prstGeom prst="rect">
              <a:avLst/>
            </a:prstGeom>
            <a:solidFill>
              <a:srgbClr val="A5BAE3">
                <a:alpha val="56862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Faithfulness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Wasted Potential</a:t>
              </a:r>
              <a:endParaRPr/>
            </a:p>
          </p:txBody>
        </p:sp>
        <p:pic>
          <p:nvPicPr>
            <p:cNvPr id="204" name="Google Shape;20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92340" y="3226341"/>
              <a:ext cx="3850649" cy="1853806"/>
            </a:xfrm>
            <a:prstGeom prst="rect">
              <a:avLst/>
            </a:prstGeom>
            <a:noFill/>
            <a:ln cap="flat" cmpd="sng" w="9525">
              <a:solidFill>
                <a:srgbClr val="2E75B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2022-11-22T08:01:19Z</dcterms:created>
  <dc:creator>Brandon Huang</dc:creator>
</cp:coreProperties>
</file>